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60" r:id="rId2"/>
    <p:sldId id="257" r:id="rId3"/>
    <p:sldId id="259" r:id="rId4"/>
    <p:sldId id="263" r:id="rId5"/>
  </p:sldIdLst>
  <p:sldSz cx="7559675" cy="1069181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B470"/>
    <a:srgbClr val="A79243"/>
    <a:srgbClr val="262626"/>
    <a:srgbClr val="EBE4CB"/>
    <a:srgbClr val="DACEA2"/>
    <a:srgbClr val="3078BA"/>
    <a:srgbClr val="FBFBFB"/>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3" autoAdjust="0"/>
    <p:restoredTop sz="96405"/>
  </p:normalViewPr>
  <p:slideViewPr>
    <p:cSldViewPr snapToGrid="0">
      <p:cViewPr varScale="1">
        <p:scale>
          <a:sx n="84" d="100"/>
          <a:sy n="84" d="100"/>
        </p:scale>
        <p:origin x="3584"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ED7F2-527F-2943-B42E-BC4765452B51}" type="datetimeFigureOut">
              <a:rPr kumimoji="1" lang="ja-JP" altLang="en-US" smtClean="0"/>
              <a:t>2025/3/28</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C7DE7-7576-0B49-861D-180FF2A02371}" type="slidenum">
              <a:rPr kumimoji="1" lang="ja-JP" altLang="en-US" smtClean="0"/>
              <a:t>‹#›</a:t>
            </a:fld>
            <a:endParaRPr kumimoji="1" lang="ja-JP" altLang="en-US"/>
          </a:p>
        </p:txBody>
      </p:sp>
    </p:spTree>
    <p:extLst>
      <p:ext uri="{BB962C8B-B14F-4D97-AF65-F5344CB8AC3E}">
        <p14:creationId xmlns:p14="http://schemas.microsoft.com/office/powerpoint/2010/main" val="26192492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38388" y="1143000"/>
            <a:ext cx="2181225"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A6C7DE7-7576-0B49-861D-180FF2A02371}" type="slidenum">
              <a:rPr kumimoji="1" lang="ja-JP" altLang="en-US" smtClean="0"/>
              <a:t>4</a:t>
            </a:fld>
            <a:endParaRPr kumimoji="1" lang="ja-JP" altLang="en-US"/>
          </a:p>
        </p:txBody>
      </p:sp>
    </p:spTree>
    <p:extLst>
      <p:ext uri="{BB962C8B-B14F-4D97-AF65-F5344CB8AC3E}">
        <p14:creationId xmlns:p14="http://schemas.microsoft.com/office/powerpoint/2010/main" val="393710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9" name="テキスト プレースホルダー 13"/>
          <p:cNvSpPr>
            <a:spLocks noGrp="1"/>
          </p:cNvSpPr>
          <p:nvPr>
            <p:ph type="body" sz="quarter" idx="11" hasCustomPrompt="1"/>
          </p:nvPr>
        </p:nvSpPr>
        <p:spPr>
          <a:xfrm>
            <a:off x="2180701" y="535037"/>
            <a:ext cx="2491407" cy="390271"/>
          </a:xfrm>
        </p:spPr>
        <p:txBody>
          <a:bodyPr>
            <a:norm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6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株式会社 〇〇〇〇〇〇〇</a:t>
            </a:r>
          </a:p>
          <a:p>
            <a:pPr lvl="0"/>
            <a:endParaRPr kumimoji="1" lang="ja-JP" altLang="en-US" dirty="0"/>
          </a:p>
        </p:txBody>
      </p:sp>
      <p:sp>
        <p:nvSpPr>
          <p:cNvPr id="10" name="テキスト プレースホルダー 13"/>
          <p:cNvSpPr>
            <a:spLocks noGrp="1"/>
          </p:cNvSpPr>
          <p:nvPr>
            <p:ph type="body" sz="quarter" idx="13" hasCustomPrompt="1"/>
          </p:nvPr>
        </p:nvSpPr>
        <p:spPr>
          <a:xfrm>
            <a:off x="2180699" y="845479"/>
            <a:ext cx="2491408" cy="331786"/>
          </a:xfrm>
        </p:spPr>
        <p:txBody>
          <a:bodyPr>
            <a:norm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4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http://XXXX_sample.aa.jp</a:t>
            </a:r>
          </a:p>
        </p:txBody>
      </p:sp>
      <p:sp>
        <p:nvSpPr>
          <p:cNvPr id="13" name="テキスト プレースホルダー 13"/>
          <p:cNvSpPr>
            <a:spLocks noGrp="1"/>
          </p:cNvSpPr>
          <p:nvPr>
            <p:ph type="body" sz="quarter" idx="24" hasCustomPrompt="1"/>
          </p:nvPr>
        </p:nvSpPr>
        <p:spPr>
          <a:xfrm>
            <a:off x="353433" y="5352085"/>
            <a:ext cx="4318674" cy="450102"/>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2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ここに商品名を入れましょう</a:t>
            </a:r>
            <a:endParaRPr kumimoji="1" lang="en-US" altLang="ja-JP" dirty="0"/>
          </a:p>
        </p:txBody>
      </p:sp>
      <p:sp>
        <p:nvSpPr>
          <p:cNvPr id="14" name="テキスト プレースホルダー 13"/>
          <p:cNvSpPr>
            <a:spLocks noGrp="1"/>
          </p:cNvSpPr>
          <p:nvPr>
            <p:ph type="body" sz="quarter" idx="25" hasCustomPrompt="1"/>
          </p:nvPr>
        </p:nvSpPr>
        <p:spPr>
          <a:xfrm>
            <a:off x="353433" y="5935182"/>
            <a:ext cx="4318674" cy="780055"/>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4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ここにコピーを入れましょう。ここにコピーを入れましょう。ここにコピーを入れましょう。ここにコピーを入れましょう。</a:t>
            </a:r>
            <a:endParaRPr kumimoji="1" lang="en-US" altLang="ja-JP" dirty="0"/>
          </a:p>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en-US" altLang="ja-JP" dirty="0"/>
          </a:p>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en-US" altLang="ja-JP" dirty="0"/>
          </a:p>
        </p:txBody>
      </p:sp>
    </p:spTree>
    <p:extLst>
      <p:ext uri="{BB962C8B-B14F-4D97-AF65-F5344CB8AC3E}">
        <p14:creationId xmlns:p14="http://schemas.microsoft.com/office/powerpoint/2010/main" val="316522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11" name="テキスト プレースホルダー 13"/>
          <p:cNvSpPr>
            <a:spLocks noGrp="1"/>
          </p:cNvSpPr>
          <p:nvPr>
            <p:ph type="body" sz="quarter" idx="11" hasCustomPrompt="1"/>
          </p:nvPr>
        </p:nvSpPr>
        <p:spPr>
          <a:xfrm>
            <a:off x="5298782" y="1359542"/>
            <a:ext cx="1780198" cy="277141"/>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2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株式会社 〇〇〇〇〇〇</a:t>
            </a:r>
          </a:p>
          <a:p>
            <a:pPr lvl="0"/>
            <a:endParaRPr kumimoji="1" lang="ja-JP" altLang="en-US" dirty="0"/>
          </a:p>
        </p:txBody>
      </p:sp>
      <p:sp>
        <p:nvSpPr>
          <p:cNvPr id="13" name="テキスト プレースホルダー 13"/>
          <p:cNvSpPr>
            <a:spLocks noGrp="1"/>
          </p:cNvSpPr>
          <p:nvPr>
            <p:ph type="body" sz="quarter" idx="13" hasCustomPrompt="1"/>
          </p:nvPr>
        </p:nvSpPr>
        <p:spPr>
          <a:xfrm>
            <a:off x="5298782" y="1602547"/>
            <a:ext cx="1780198" cy="331786"/>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95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http://XXXX_sample.aa.jp</a:t>
            </a:r>
          </a:p>
        </p:txBody>
      </p:sp>
      <p:sp>
        <p:nvSpPr>
          <p:cNvPr id="16" name="テキスト プレースホルダー 13"/>
          <p:cNvSpPr>
            <a:spLocks noGrp="1"/>
          </p:cNvSpPr>
          <p:nvPr>
            <p:ph type="body" sz="quarter" idx="24" hasCustomPrompt="1"/>
          </p:nvPr>
        </p:nvSpPr>
        <p:spPr>
          <a:xfrm>
            <a:off x="353434" y="5151897"/>
            <a:ext cx="3514789" cy="450102"/>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20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ここに商品名を入れましょう</a:t>
            </a:r>
            <a:endParaRPr kumimoji="1" lang="en-US" altLang="ja-JP" dirty="0"/>
          </a:p>
        </p:txBody>
      </p:sp>
      <p:sp>
        <p:nvSpPr>
          <p:cNvPr id="7" name="テキスト プレースホルダー 13"/>
          <p:cNvSpPr>
            <a:spLocks noGrp="1"/>
          </p:cNvSpPr>
          <p:nvPr>
            <p:ph type="body" sz="quarter" idx="25" hasCustomPrompt="1"/>
          </p:nvPr>
        </p:nvSpPr>
        <p:spPr>
          <a:xfrm>
            <a:off x="4032801" y="5126500"/>
            <a:ext cx="3151372" cy="450101"/>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100" b="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ここにコピーを入れましょう。ここにコピーを入れましょう。ここにコピーを入れましょう。</a:t>
            </a:r>
            <a:endParaRPr kumimoji="1" lang="en-US" altLang="ja-JP" dirty="0"/>
          </a:p>
        </p:txBody>
      </p:sp>
    </p:spTree>
    <p:extLst>
      <p:ext uri="{BB962C8B-B14F-4D97-AF65-F5344CB8AC3E}">
        <p14:creationId xmlns:p14="http://schemas.microsoft.com/office/powerpoint/2010/main" val="172865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36" name="図プレースホルダー 35"/>
          <p:cNvSpPr>
            <a:spLocks noGrp="1"/>
          </p:cNvSpPr>
          <p:nvPr>
            <p:ph type="pic" sz="quarter" idx="25" hasCustomPrompt="1"/>
          </p:nvPr>
        </p:nvSpPr>
        <p:spPr>
          <a:xfrm>
            <a:off x="447090" y="1152778"/>
            <a:ext cx="2157349" cy="2665101"/>
          </a:xfrm>
          <a:custGeom>
            <a:avLst/>
            <a:gdLst>
              <a:gd name="connsiteX0" fmla="*/ 0 w 2157349"/>
              <a:gd name="connsiteY0" fmla="*/ 0 h 1608324"/>
              <a:gd name="connsiteX1" fmla="*/ 2157349 w 2157349"/>
              <a:gd name="connsiteY1" fmla="*/ 0 h 1608324"/>
              <a:gd name="connsiteX2" fmla="*/ 2157349 w 2157349"/>
              <a:gd name="connsiteY2" fmla="*/ 1608324 h 1608324"/>
              <a:gd name="connsiteX3" fmla="*/ 0 w 2157349"/>
              <a:gd name="connsiteY3" fmla="*/ 1608324 h 1608324"/>
            </a:gdLst>
            <a:ahLst/>
            <a:cxnLst>
              <a:cxn ang="0">
                <a:pos x="connsiteX0" y="connsiteY0"/>
              </a:cxn>
              <a:cxn ang="0">
                <a:pos x="connsiteX1" y="connsiteY1"/>
              </a:cxn>
              <a:cxn ang="0">
                <a:pos x="connsiteX2" y="connsiteY2"/>
              </a:cxn>
              <a:cxn ang="0">
                <a:pos x="connsiteX3" y="connsiteY3"/>
              </a:cxn>
            </a:cxnLst>
            <a:rect l="l" t="t" r="r" b="b"/>
            <a:pathLst>
              <a:path w="2157349" h="1608324">
                <a:moveTo>
                  <a:pt x="0" y="0"/>
                </a:moveTo>
                <a:lnTo>
                  <a:pt x="2157349" y="0"/>
                </a:lnTo>
                <a:lnTo>
                  <a:pt x="2157349" y="1608324"/>
                </a:lnTo>
                <a:lnTo>
                  <a:pt x="0" y="1608324"/>
                </a:lnTo>
                <a:close/>
              </a:path>
            </a:pathLst>
          </a:custGeom>
          <a:blipFill dpi="0" rotWithShape="1">
            <a:blip r:embed="rId2"/>
            <a:srcRect/>
            <a:tile tx="0" ty="0" sx="100000" sy="100000" flip="none" algn="ctr"/>
          </a:blipFill>
        </p:spPr>
        <p:txBody>
          <a:bodyPr wrap="square" tIns="972000">
            <a:noAutofit/>
          </a:bodyPr>
          <a:lstStyle>
            <a:lvl1pPr marL="0" indent="0" algn="ctr">
              <a:buNone/>
              <a:defRPr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テキスト プレースホルダー 13"/>
          <p:cNvSpPr>
            <a:spLocks noGrp="1"/>
          </p:cNvSpPr>
          <p:nvPr>
            <p:ph type="body" sz="quarter" idx="17" hasCustomPrompt="1"/>
          </p:nvPr>
        </p:nvSpPr>
        <p:spPr>
          <a:xfrm>
            <a:off x="2029142" y="7542383"/>
            <a:ext cx="5062806" cy="684152"/>
          </a:xfrm>
        </p:spPr>
        <p:txBody>
          <a:bodyPr>
            <a:norm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9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注意事項を入れましょう。●ここに注意事項を入れましょう。●ここに注意事項を入れましょう。●ここに注意事項を入れましょう。●ここに注意事項を入れましょう。●ここに注意事項を入れましょう。●ここに注意事項を入れましょう。●ここに注意事項を入れましょう。●ここに注意事項を入れましょう。●ここに注意事項を入れましょう。</a:t>
            </a:r>
            <a:endParaRPr kumimoji="1" lang="en-US" altLang="ja-JP" dirty="0"/>
          </a:p>
        </p:txBody>
      </p:sp>
      <p:sp>
        <p:nvSpPr>
          <p:cNvPr id="13" name="テキスト プレースホルダー 13"/>
          <p:cNvSpPr>
            <a:spLocks noGrp="1"/>
          </p:cNvSpPr>
          <p:nvPr>
            <p:ph type="body" sz="quarter" idx="11" hasCustomPrompt="1"/>
          </p:nvPr>
        </p:nvSpPr>
        <p:spPr>
          <a:xfrm>
            <a:off x="426454" y="8768490"/>
            <a:ext cx="3231146" cy="392977"/>
          </a:xfrm>
        </p:spPr>
        <p:txBody>
          <a:bodyPr>
            <a:norm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20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株式会社 〇〇〇〇〇〇〇</a:t>
            </a:r>
          </a:p>
          <a:p>
            <a:pPr lvl="0"/>
            <a:endParaRPr kumimoji="1" lang="ja-JP" altLang="en-US" dirty="0"/>
          </a:p>
        </p:txBody>
      </p:sp>
      <p:sp>
        <p:nvSpPr>
          <p:cNvPr id="14" name="テキスト プレースホルダー 13"/>
          <p:cNvSpPr>
            <a:spLocks noGrp="1"/>
          </p:cNvSpPr>
          <p:nvPr>
            <p:ph type="body" sz="quarter" idx="12" hasCustomPrompt="1"/>
          </p:nvPr>
        </p:nvSpPr>
        <p:spPr>
          <a:xfrm>
            <a:off x="426454" y="9099768"/>
            <a:ext cx="3231146" cy="283244"/>
          </a:xfrm>
        </p:spPr>
        <p:txBody>
          <a:bodyPr>
            <a:norm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0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a:t>
            </a:r>
            <a:r>
              <a:rPr kumimoji="1" lang="en-US" altLang="ja-JP" dirty="0"/>
              <a:t>000-0000</a:t>
            </a:r>
            <a:r>
              <a:rPr kumimoji="1" lang="ja-JP" altLang="en-US" dirty="0"/>
              <a:t>　〇〇〇県〇〇〇市〇〇〇町</a:t>
            </a:r>
            <a:r>
              <a:rPr kumimoji="1" lang="en-US" altLang="ja-JP" dirty="0"/>
              <a:t>1-2-3</a:t>
            </a:r>
            <a:endParaRPr kumimoji="1" lang="ja-JP" altLang="en-US" dirty="0"/>
          </a:p>
        </p:txBody>
      </p:sp>
      <p:sp>
        <p:nvSpPr>
          <p:cNvPr id="15" name="テキスト プレースホルダー 13"/>
          <p:cNvSpPr>
            <a:spLocks noGrp="1"/>
          </p:cNvSpPr>
          <p:nvPr>
            <p:ph type="body" sz="quarter" idx="13" hasCustomPrompt="1"/>
          </p:nvPr>
        </p:nvSpPr>
        <p:spPr>
          <a:xfrm>
            <a:off x="426450" y="9273856"/>
            <a:ext cx="3231150" cy="259346"/>
          </a:xfrm>
        </p:spPr>
        <p:txBody>
          <a:bodyPr>
            <a:norm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000" baseline="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URL  http://XXXX_sample.aa.jp</a:t>
            </a:r>
          </a:p>
        </p:txBody>
      </p:sp>
      <p:sp>
        <p:nvSpPr>
          <p:cNvPr id="16" name="テキスト プレースホルダー 13"/>
          <p:cNvSpPr>
            <a:spLocks noGrp="1"/>
          </p:cNvSpPr>
          <p:nvPr>
            <p:ph type="body" sz="quarter" idx="15" hasCustomPrompt="1"/>
          </p:nvPr>
        </p:nvSpPr>
        <p:spPr>
          <a:xfrm>
            <a:off x="868680" y="9537479"/>
            <a:ext cx="2788920" cy="479668"/>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25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00-0000-0000</a:t>
            </a:r>
            <a:endParaRPr kumimoji="1" lang="ja-JP" altLang="en-US" dirty="0"/>
          </a:p>
        </p:txBody>
      </p:sp>
      <p:sp>
        <p:nvSpPr>
          <p:cNvPr id="17" name="テキスト プレースホルダー 13"/>
          <p:cNvSpPr>
            <a:spLocks noGrp="1"/>
          </p:cNvSpPr>
          <p:nvPr>
            <p:ph type="body" sz="quarter" idx="16" hasCustomPrompt="1"/>
          </p:nvPr>
        </p:nvSpPr>
        <p:spPr>
          <a:xfrm>
            <a:off x="426452" y="9888316"/>
            <a:ext cx="3231149" cy="331787"/>
          </a:xfrm>
        </p:spPr>
        <p:txBody>
          <a:bodyPr>
            <a:norm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8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＜受付時間＞ 午前 </a:t>
            </a:r>
            <a:r>
              <a:rPr kumimoji="1" lang="en-US" altLang="ja-JP" dirty="0"/>
              <a:t>9 </a:t>
            </a:r>
            <a:r>
              <a:rPr kumimoji="1" lang="ja-JP" altLang="en-US" dirty="0"/>
              <a:t>時～午後 </a:t>
            </a:r>
            <a:r>
              <a:rPr kumimoji="1" lang="en-US" altLang="ja-JP" dirty="0"/>
              <a:t>6 </a:t>
            </a:r>
            <a:r>
              <a:rPr kumimoji="1" lang="ja-JP" altLang="en-US" dirty="0"/>
              <a:t>時（土・休日・年末年始を除く）</a:t>
            </a:r>
            <a:endParaRPr kumimoji="1" lang="en-US" altLang="ja-JP" dirty="0"/>
          </a:p>
        </p:txBody>
      </p:sp>
      <p:sp>
        <p:nvSpPr>
          <p:cNvPr id="28" name="正方形/長方形 27"/>
          <p:cNvSpPr/>
          <p:nvPr userDrawn="1"/>
        </p:nvSpPr>
        <p:spPr>
          <a:xfrm>
            <a:off x="447089" y="5661019"/>
            <a:ext cx="1203911" cy="15393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9" name="テキスト プレースホルダー 13"/>
          <p:cNvSpPr>
            <a:spLocks noGrp="1"/>
          </p:cNvSpPr>
          <p:nvPr>
            <p:ph type="body" sz="quarter" idx="18" hasCustomPrompt="1"/>
          </p:nvPr>
        </p:nvSpPr>
        <p:spPr>
          <a:xfrm>
            <a:off x="447090" y="4562283"/>
            <a:ext cx="3312111" cy="829134"/>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0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ここに商品の仕様説明を入れましょう。ここに商品の仕様説明を入れましょう。ここに商品の仕様説明を入れましょう。ここに商品の仕様説明を入れましょう。ここに商品の仕様説明を入れましょう。</a:t>
            </a:r>
            <a:endParaRPr kumimoji="1" lang="en-US" altLang="ja-JP" dirty="0"/>
          </a:p>
        </p:txBody>
      </p:sp>
      <p:sp>
        <p:nvSpPr>
          <p:cNvPr id="32" name="テキスト プレースホルダー 13"/>
          <p:cNvSpPr>
            <a:spLocks noGrp="1"/>
          </p:cNvSpPr>
          <p:nvPr>
            <p:ph type="body" sz="quarter" idx="19" hasCustomPrompt="1"/>
          </p:nvPr>
        </p:nvSpPr>
        <p:spPr>
          <a:xfrm>
            <a:off x="447090" y="4307846"/>
            <a:ext cx="3312111" cy="396286"/>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ここに商品の仕様説明を入れましょう。</a:t>
            </a:r>
            <a:endParaRPr kumimoji="1" lang="en-US" altLang="ja-JP" dirty="0"/>
          </a:p>
        </p:txBody>
      </p:sp>
      <p:sp>
        <p:nvSpPr>
          <p:cNvPr id="34" name="テキスト プレースホルダー 13"/>
          <p:cNvSpPr>
            <a:spLocks noGrp="1"/>
          </p:cNvSpPr>
          <p:nvPr>
            <p:ph type="body" sz="quarter" idx="20" hasCustomPrompt="1"/>
          </p:nvPr>
        </p:nvSpPr>
        <p:spPr>
          <a:xfrm>
            <a:off x="1728683" y="5868471"/>
            <a:ext cx="2030518" cy="1448353"/>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0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商品の仕様説明を入れましょう。ここに商品の仕様説明を入れましょう。ここに商品の仕様説明を入れましょう。ここに商品の仕様説明を入れましょう。ここに商品の仕様説明を入れましょう。ここに商品の仕様説明を入れましょう。</a:t>
            </a:r>
            <a:endParaRPr kumimoji="1" lang="en-US" altLang="ja-JP" dirty="0"/>
          </a:p>
        </p:txBody>
      </p:sp>
      <p:sp>
        <p:nvSpPr>
          <p:cNvPr id="35" name="テキスト プレースホルダー 13"/>
          <p:cNvSpPr>
            <a:spLocks noGrp="1"/>
          </p:cNvSpPr>
          <p:nvPr>
            <p:ph type="body" sz="quarter" idx="21" hasCustomPrompt="1"/>
          </p:nvPr>
        </p:nvSpPr>
        <p:spPr>
          <a:xfrm>
            <a:off x="1728683" y="5441614"/>
            <a:ext cx="2030518" cy="505863"/>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ここに商品の仕様説明を入れましょう。</a:t>
            </a:r>
            <a:endParaRPr kumimoji="1" lang="en-US" altLang="ja-JP" dirty="0"/>
          </a:p>
        </p:txBody>
      </p:sp>
      <p:sp>
        <p:nvSpPr>
          <p:cNvPr id="38" name="テキスト プレースホルダー 13"/>
          <p:cNvSpPr>
            <a:spLocks noGrp="1"/>
          </p:cNvSpPr>
          <p:nvPr>
            <p:ph type="body" sz="quarter" idx="22" hasCustomPrompt="1"/>
          </p:nvPr>
        </p:nvSpPr>
        <p:spPr>
          <a:xfrm>
            <a:off x="5251101" y="4754537"/>
            <a:ext cx="1861485" cy="1211925"/>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0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ここに商品の仕様説明を入れましょう。ここに商品の仕様説明を入れましょう。ここに商品の仕様説明を入れましょう。ここに商品の仕様説明を入れましょう。ここに商品の仕様説明を入れましょう</a:t>
            </a:r>
            <a:endParaRPr kumimoji="1" lang="en-US" altLang="ja-JP" dirty="0"/>
          </a:p>
        </p:txBody>
      </p:sp>
      <p:sp>
        <p:nvSpPr>
          <p:cNvPr id="39" name="テキスト プレースホルダー 13"/>
          <p:cNvSpPr>
            <a:spLocks noGrp="1"/>
          </p:cNvSpPr>
          <p:nvPr>
            <p:ph type="body" sz="quarter" idx="23" hasCustomPrompt="1"/>
          </p:nvPr>
        </p:nvSpPr>
        <p:spPr>
          <a:xfrm>
            <a:off x="5251101" y="4301173"/>
            <a:ext cx="1861485" cy="542340"/>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4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ここに商品の仕様説明を入れましょう。</a:t>
            </a:r>
            <a:endParaRPr kumimoji="1" lang="en-US" altLang="ja-JP" dirty="0"/>
          </a:p>
        </p:txBody>
      </p:sp>
      <p:sp>
        <p:nvSpPr>
          <p:cNvPr id="46" name="テキスト プレースホルダー 13"/>
          <p:cNvSpPr>
            <a:spLocks noGrp="1"/>
          </p:cNvSpPr>
          <p:nvPr userDrawn="1">
            <p:ph type="body" sz="quarter" idx="24" hasCustomPrompt="1"/>
          </p:nvPr>
        </p:nvSpPr>
        <p:spPr>
          <a:xfrm>
            <a:off x="442213" y="366684"/>
            <a:ext cx="6670373" cy="483332"/>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2400" b="0">
                <a:solidFill>
                  <a:srgbClr val="A79243"/>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ここに商品の キャッチ コピー を入れましょう</a:t>
            </a:r>
            <a:endParaRPr kumimoji="1" lang="en-US" altLang="ja-JP" dirty="0"/>
          </a:p>
        </p:txBody>
      </p:sp>
      <p:sp>
        <p:nvSpPr>
          <p:cNvPr id="41" name="図プレースホルダー 40"/>
          <p:cNvSpPr>
            <a:spLocks noGrp="1"/>
          </p:cNvSpPr>
          <p:nvPr>
            <p:ph type="pic" sz="quarter" idx="26" hasCustomPrompt="1"/>
          </p:nvPr>
        </p:nvSpPr>
        <p:spPr>
          <a:xfrm>
            <a:off x="2701162" y="1152778"/>
            <a:ext cx="2157349" cy="2665101"/>
          </a:xfrm>
          <a:custGeom>
            <a:avLst/>
            <a:gdLst>
              <a:gd name="connsiteX0" fmla="*/ 0 w 2157349"/>
              <a:gd name="connsiteY0" fmla="*/ 0 h 1608324"/>
              <a:gd name="connsiteX1" fmla="*/ 2157349 w 2157349"/>
              <a:gd name="connsiteY1" fmla="*/ 0 h 1608324"/>
              <a:gd name="connsiteX2" fmla="*/ 2157349 w 2157349"/>
              <a:gd name="connsiteY2" fmla="*/ 1608324 h 1608324"/>
              <a:gd name="connsiteX3" fmla="*/ 0 w 2157349"/>
              <a:gd name="connsiteY3" fmla="*/ 1608324 h 1608324"/>
            </a:gdLst>
            <a:ahLst/>
            <a:cxnLst>
              <a:cxn ang="0">
                <a:pos x="connsiteX0" y="connsiteY0"/>
              </a:cxn>
              <a:cxn ang="0">
                <a:pos x="connsiteX1" y="connsiteY1"/>
              </a:cxn>
              <a:cxn ang="0">
                <a:pos x="connsiteX2" y="connsiteY2"/>
              </a:cxn>
              <a:cxn ang="0">
                <a:pos x="connsiteX3" y="connsiteY3"/>
              </a:cxn>
            </a:cxnLst>
            <a:rect l="l" t="t" r="r" b="b"/>
            <a:pathLst>
              <a:path w="2157349" h="1608324">
                <a:moveTo>
                  <a:pt x="0" y="0"/>
                </a:moveTo>
                <a:lnTo>
                  <a:pt x="2157349" y="0"/>
                </a:lnTo>
                <a:lnTo>
                  <a:pt x="2157349" y="1608324"/>
                </a:lnTo>
                <a:lnTo>
                  <a:pt x="0" y="1608324"/>
                </a:lnTo>
                <a:close/>
              </a:path>
            </a:pathLst>
          </a:custGeom>
          <a:blipFill dpi="0" rotWithShape="1">
            <a:blip r:embed="rId3"/>
            <a:srcRect/>
            <a:tile tx="0" ty="0" sx="100000" sy="100000" flip="none" algn="ctr"/>
          </a:blipFill>
        </p:spPr>
        <p:txBody>
          <a:bodyPr wrap="square" tIns="972000">
            <a:noAutofit/>
          </a:bodyPr>
          <a:lstStyle>
            <a:lvl1pPr marL="0" indent="0" algn="ctr">
              <a:buNone/>
              <a:defRPr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45" name="図プレースホルダー 44"/>
          <p:cNvSpPr>
            <a:spLocks noGrp="1"/>
          </p:cNvSpPr>
          <p:nvPr>
            <p:ph type="pic" sz="quarter" idx="27" hasCustomPrompt="1"/>
          </p:nvPr>
        </p:nvSpPr>
        <p:spPr>
          <a:xfrm>
            <a:off x="4955238" y="1152778"/>
            <a:ext cx="2157349" cy="2665101"/>
          </a:xfrm>
          <a:custGeom>
            <a:avLst/>
            <a:gdLst>
              <a:gd name="connsiteX0" fmla="*/ 0 w 2157349"/>
              <a:gd name="connsiteY0" fmla="*/ 0 h 1608324"/>
              <a:gd name="connsiteX1" fmla="*/ 2157349 w 2157349"/>
              <a:gd name="connsiteY1" fmla="*/ 0 h 1608324"/>
              <a:gd name="connsiteX2" fmla="*/ 2157349 w 2157349"/>
              <a:gd name="connsiteY2" fmla="*/ 1608324 h 1608324"/>
              <a:gd name="connsiteX3" fmla="*/ 0 w 2157349"/>
              <a:gd name="connsiteY3" fmla="*/ 1608324 h 1608324"/>
            </a:gdLst>
            <a:ahLst/>
            <a:cxnLst>
              <a:cxn ang="0">
                <a:pos x="connsiteX0" y="connsiteY0"/>
              </a:cxn>
              <a:cxn ang="0">
                <a:pos x="connsiteX1" y="connsiteY1"/>
              </a:cxn>
              <a:cxn ang="0">
                <a:pos x="connsiteX2" y="connsiteY2"/>
              </a:cxn>
              <a:cxn ang="0">
                <a:pos x="connsiteX3" y="connsiteY3"/>
              </a:cxn>
            </a:cxnLst>
            <a:rect l="l" t="t" r="r" b="b"/>
            <a:pathLst>
              <a:path w="2157349" h="1608324">
                <a:moveTo>
                  <a:pt x="0" y="0"/>
                </a:moveTo>
                <a:lnTo>
                  <a:pt x="2157349" y="0"/>
                </a:lnTo>
                <a:lnTo>
                  <a:pt x="2157349" y="1608324"/>
                </a:lnTo>
                <a:lnTo>
                  <a:pt x="0" y="1608324"/>
                </a:lnTo>
                <a:close/>
              </a:path>
            </a:pathLst>
          </a:custGeom>
          <a:blipFill dpi="0" rotWithShape="1">
            <a:blip r:embed="rId4"/>
            <a:srcRect/>
            <a:tile tx="0" ty="0" sx="100000" sy="100000" flip="none" algn="ctr"/>
          </a:blipFill>
        </p:spPr>
        <p:txBody>
          <a:bodyPr wrap="square" tIns="972000">
            <a:noAutofit/>
          </a:bodyPr>
          <a:lstStyle>
            <a:lvl1pPr marL="0" indent="0" algn="ctr">
              <a:buNone/>
              <a:defRPr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47" name="図プレースホルダー 46"/>
          <p:cNvSpPr>
            <a:spLocks noGrp="1"/>
          </p:cNvSpPr>
          <p:nvPr>
            <p:ph type="pic" sz="quarter" idx="28" hasCustomPrompt="1"/>
          </p:nvPr>
        </p:nvSpPr>
        <p:spPr>
          <a:xfrm>
            <a:off x="447089" y="5432286"/>
            <a:ext cx="1203911" cy="1768111"/>
          </a:xfrm>
          <a:custGeom>
            <a:avLst/>
            <a:gdLst>
              <a:gd name="connsiteX0" fmla="*/ 0 w 2157349"/>
              <a:gd name="connsiteY0" fmla="*/ 0 h 1608324"/>
              <a:gd name="connsiteX1" fmla="*/ 2157349 w 2157349"/>
              <a:gd name="connsiteY1" fmla="*/ 0 h 1608324"/>
              <a:gd name="connsiteX2" fmla="*/ 2157349 w 2157349"/>
              <a:gd name="connsiteY2" fmla="*/ 1608324 h 1608324"/>
              <a:gd name="connsiteX3" fmla="*/ 0 w 2157349"/>
              <a:gd name="connsiteY3" fmla="*/ 1608324 h 1608324"/>
            </a:gdLst>
            <a:ahLst/>
            <a:cxnLst>
              <a:cxn ang="0">
                <a:pos x="connsiteX0" y="connsiteY0"/>
              </a:cxn>
              <a:cxn ang="0">
                <a:pos x="connsiteX1" y="connsiteY1"/>
              </a:cxn>
              <a:cxn ang="0">
                <a:pos x="connsiteX2" y="connsiteY2"/>
              </a:cxn>
              <a:cxn ang="0">
                <a:pos x="connsiteX3" y="connsiteY3"/>
              </a:cxn>
            </a:cxnLst>
            <a:rect l="l" t="t" r="r" b="b"/>
            <a:pathLst>
              <a:path w="2157349" h="1608324">
                <a:moveTo>
                  <a:pt x="0" y="0"/>
                </a:moveTo>
                <a:lnTo>
                  <a:pt x="2157349" y="0"/>
                </a:lnTo>
                <a:lnTo>
                  <a:pt x="2157349" y="1608324"/>
                </a:lnTo>
                <a:lnTo>
                  <a:pt x="0" y="1608324"/>
                </a:lnTo>
                <a:close/>
              </a:path>
            </a:pathLst>
          </a:custGeom>
          <a:blipFill dpi="0" rotWithShape="1">
            <a:blip r:embed="rId4"/>
            <a:srcRect/>
            <a:tile tx="0" ty="0" sx="100000" sy="100000" flip="none" algn="ctr"/>
          </a:blipFill>
        </p:spPr>
        <p:txBody>
          <a:bodyPr wrap="square" tIns="360000">
            <a:no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2" name="図プレースホルダー 51"/>
          <p:cNvSpPr>
            <a:spLocks noGrp="1"/>
          </p:cNvSpPr>
          <p:nvPr>
            <p:ph type="pic" sz="quarter" idx="29" hasCustomPrompt="1"/>
          </p:nvPr>
        </p:nvSpPr>
        <p:spPr>
          <a:xfrm>
            <a:off x="3949149" y="4306958"/>
            <a:ext cx="1226102" cy="1659502"/>
          </a:xfrm>
          <a:custGeom>
            <a:avLst/>
            <a:gdLst>
              <a:gd name="connsiteX0" fmla="*/ 0 w 2157349"/>
              <a:gd name="connsiteY0" fmla="*/ 0 h 1608324"/>
              <a:gd name="connsiteX1" fmla="*/ 2157349 w 2157349"/>
              <a:gd name="connsiteY1" fmla="*/ 0 h 1608324"/>
              <a:gd name="connsiteX2" fmla="*/ 2157349 w 2157349"/>
              <a:gd name="connsiteY2" fmla="*/ 1608324 h 1608324"/>
              <a:gd name="connsiteX3" fmla="*/ 0 w 2157349"/>
              <a:gd name="connsiteY3" fmla="*/ 1608324 h 1608324"/>
            </a:gdLst>
            <a:ahLst/>
            <a:cxnLst>
              <a:cxn ang="0">
                <a:pos x="connsiteX0" y="connsiteY0"/>
              </a:cxn>
              <a:cxn ang="0">
                <a:pos x="connsiteX1" y="connsiteY1"/>
              </a:cxn>
              <a:cxn ang="0">
                <a:pos x="connsiteX2" y="connsiteY2"/>
              </a:cxn>
              <a:cxn ang="0">
                <a:pos x="connsiteX3" y="connsiteY3"/>
              </a:cxn>
            </a:cxnLst>
            <a:rect l="l" t="t" r="r" b="b"/>
            <a:pathLst>
              <a:path w="2157349" h="1608324">
                <a:moveTo>
                  <a:pt x="0" y="0"/>
                </a:moveTo>
                <a:lnTo>
                  <a:pt x="2157349" y="0"/>
                </a:lnTo>
                <a:lnTo>
                  <a:pt x="2157349" y="1608324"/>
                </a:lnTo>
                <a:lnTo>
                  <a:pt x="0" y="1608324"/>
                </a:lnTo>
                <a:close/>
              </a:path>
            </a:pathLst>
          </a:custGeom>
          <a:blipFill dpi="0" rotWithShape="1">
            <a:blip r:embed="rId2"/>
            <a:srcRect/>
            <a:tile tx="0" ty="0" sx="100000" sy="100000" flip="none" algn="ctr"/>
          </a:blipFill>
        </p:spPr>
        <p:txBody>
          <a:bodyPr wrap="square" tIns="360000">
            <a:no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1" name="テキスト プレースホルダー 13"/>
          <p:cNvSpPr>
            <a:spLocks noGrp="1"/>
          </p:cNvSpPr>
          <p:nvPr>
            <p:ph type="body" sz="quarter" idx="30" hasCustomPrompt="1"/>
          </p:nvPr>
        </p:nvSpPr>
        <p:spPr>
          <a:xfrm>
            <a:off x="447090" y="816823"/>
            <a:ext cx="6665496" cy="396286"/>
          </a:xfrm>
        </p:spPr>
        <p:txBody>
          <a:bodyPr>
            <a:no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1400" b="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商品のコピーを入れましょう。  コピーを入れましょう。  コピーを入れましょう。</a:t>
            </a:r>
            <a:endParaRPr kumimoji="1" lang="en-US" altLang="ja-JP" dirty="0"/>
          </a:p>
        </p:txBody>
      </p:sp>
      <p:sp>
        <p:nvSpPr>
          <p:cNvPr id="23" name="テキスト プレースホルダー 13"/>
          <p:cNvSpPr>
            <a:spLocks noGrp="1"/>
          </p:cNvSpPr>
          <p:nvPr>
            <p:ph type="body" sz="quarter" idx="31" hasCustomPrompt="1"/>
          </p:nvPr>
        </p:nvSpPr>
        <p:spPr>
          <a:xfrm>
            <a:off x="3777398" y="8539932"/>
            <a:ext cx="3213952" cy="228556"/>
          </a:xfrm>
        </p:spPr>
        <p:txBody>
          <a:bodyPr>
            <a:normAutofit/>
          </a:bodyPr>
          <a:lstStyle>
            <a:lvl1pPr marL="0" marR="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sz="8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6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保証期間は商品お買上げ日</a:t>
            </a:r>
            <a:r>
              <a:rPr kumimoji="1" lang="en-US" altLang="ja-JP" dirty="0"/>
              <a:t>(</a:t>
            </a:r>
            <a:r>
              <a:rPr kumimoji="1" lang="ja-JP" altLang="en-US" dirty="0"/>
              <a:t>お引き渡し日</a:t>
            </a:r>
            <a:r>
              <a:rPr kumimoji="1" lang="en-US" altLang="ja-JP" dirty="0"/>
              <a:t>)</a:t>
            </a:r>
            <a:r>
              <a:rPr kumimoji="1" lang="ja-JP" altLang="en-US" dirty="0"/>
              <a:t>より</a:t>
            </a:r>
            <a:r>
              <a:rPr kumimoji="1" lang="en-US" altLang="ja-JP" dirty="0"/>
              <a:t>1</a:t>
            </a:r>
            <a:r>
              <a:rPr kumimoji="1" lang="ja-JP" altLang="en-US" dirty="0"/>
              <a:t>年間です。</a:t>
            </a:r>
            <a:endParaRPr kumimoji="1" lang="en-US" altLang="ja-JP" dirty="0"/>
          </a:p>
        </p:txBody>
      </p:sp>
    </p:spTree>
    <p:extLst>
      <p:ext uri="{BB962C8B-B14F-4D97-AF65-F5344CB8AC3E}">
        <p14:creationId xmlns:p14="http://schemas.microsoft.com/office/powerpoint/2010/main" val="318757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7254293-CA39-4518-932F-EE5FC97964A2}" type="datetimeFigureOut">
              <a:rPr kumimoji="1" lang="ja-JP" altLang="en-US" smtClean="0"/>
              <a:t>2025/3/28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25D27E-DCCA-4B64-A2C6-D9353FD4CC83}" type="slidenum">
              <a:rPr kumimoji="1" lang="ja-JP" altLang="en-US" smtClean="0"/>
              <a:t>‹#›</a:t>
            </a:fld>
            <a:endParaRPr kumimoji="1" lang="ja-JP" altLang="en-US"/>
          </a:p>
        </p:txBody>
      </p:sp>
    </p:spTree>
    <p:extLst>
      <p:ext uri="{BB962C8B-B14F-4D97-AF65-F5344CB8AC3E}">
        <p14:creationId xmlns:p14="http://schemas.microsoft.com/office/powerpoint/2010/main" val="143588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54293-CA39-4518-932F-EE5FC97964A2}" type="datetimeFigureOut">
              <a:rPr kumimoji="1" lang="ja-JP" altLang="en-US" smtClean="0"/>
              <a:t>2025/3/28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325D27E-DCCA-4B64-A2C6-D9353FD4CC83}" type="slidenum">
              <a:rPr kumimoji="1" lang="ja-JP" altLang="en-US" smtClean="0"/>
              <a:t>‹#›</a:t>
            </a:fld>
            <a:endParaRPr kumimoji="1" lang="ja-JP" altLang="en-US"/>
          </a:p>
        </p:txBody>
      </p:sp>
    </p:spTree>
    <p:extLst>
      <p:ext uri="{BB962C8B-B14F-4D97-AF65-F5344CB8AC3E}">
        <p14:creationId xmlns:p14="http://schemas.microsoft.com/office/powerpoint/2010/main" val="13602137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2"/>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7254293-CA39-4518-932F-EE5FC97964A2}" type="datetimeFigureOut">
              <a:rPr kumimoji="1" lang="ja-JP" altLang="en-US" smtClean="0"/>
              <a:t>2025/3/28</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325D27E-DCCA-4B64-A2C6-D9353FD4CC83}" type="slidenum">
              <a:rPr kumimoji="1" lang="ja-JP" altLang="en-US" smtClean="0"/>
              <a:t>‹#›</a:t>
            </a:fld>
            <a:endParaRPr kumimoji="1" lang="ja-JP" altLang="en-US"/>
          </a:p>
        </p:txBody>
      </p:sp>
    </p:spTree>
    <p:extLst>
      <p:ext uri="{BB962C8B-B14F-4D97-AF65-F5344CB8AC3E}">
        <p14:creationId xmlns:p14="http://schemas.microsoft.com/office/powerpoint/2010/main" val="31783116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4" r:id="rId3"/>
    <p:sldLayoutId id="2147483678" r:id="rId4"/>
    <p:sldLayoutId id="2147483679" r:id="rId5"/>
  </p:sldLayoutIdLst>
  <p:txStyles>
    <p:titleStyle>
      <a:lvl1pPr algn="l" defTabSz="75596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91" indent="-188991" algn="l" defTabSz="75596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73" indent="-188991" algn="l" defTabSz="75596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55" indent="-188991" algn="l" defTabSz="75596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938" indent="-188991" algn="l" defTabSz="75596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921" indent="-188991" algn="l" defTabSz="75596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903" indent="-188991" algn="l" defTabSz="75596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885" indent="-188991" algn="l" defTabSz="75596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867" indent="-188991" algn="l" defTabSz="75596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850" indent="-188991" algn="l" defTabSz="75596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64" rtl="0" eaLnBrk="1" latinLnBrk="0" hangingPunct="1">
        <a:defRPr kumimoji="1" sz="1488" kern="1200">
          <a:solidFill>
            <a:schemeClr val="tx1"/>
          </a:solidFill>
          <a:latin typeface="+mn-lt"/>
          <a:ea typeface="+mn-ea"/>
          <a:cs typeface="+mn-cs"/>
        </a:defRPr>
      </a:lvl1pPr>
      <a:lvl2pPr marL="377982" algn="l" defTabSz="755964" rtl="0" eaLnBrk="1" latinLnBrk="0" hangingPunct="1">
        <a:defRPr kumimoji="1" sz="1488" kern="1200">
          <a:solidFill>
            <a:schemeClr val="tx1"/>
          </a:solidFill>
          <a:latin typeface="+mn-lt"/>
          <a:ea typeface="+mn-ea"/>
          <a:cs typeface="+mn-cs"/>
        </a:defRPr>
      </a:lvl2pPr>
      <a:lvl3pPr marL="755964" algn="l" defTabSz="755964" rtl="0" eaLnBrk="1" latinLnBrk="0" hangingPunct="1">
        <a:defRPr kumimoji="1" sz="1488" kern="1200">
          <a:solidFill>
            <a:schemeClr val="tx1"/>
          </a:solidFill>
          <a:latin typeface="+mn-lt"/>
          <a:ea typeface="+mn-ea"/>
          <a:cs typeface="+mn-cs"/>
        </a:defRPr>
      </a:lvl3pPr>
      <a:lvl4pPr marL="1133947" algn="l" defTabSz="755964" rtl="0" eaLnBrk="1" latinLnBrk="0" hangingPunct="1">
        <a:defRPr kumimoji="1" sz="1488" kern="1200">
          <a:solidFill>
            <a:schemeClr val="tx1"/>
          </a:solidFill>
          <a:latin typeface="+mn-lt"/>
          <a:ea typeface="+mn-ea"/>
          <a:cs typeface="+mn-cs"/>
        </a:defRPr>
      </a:lvl4pPr>
      <a:lvl5pPr marL="1511929" algn="l" defTabSz="755964" rtl="0" eaLnBrk="1" latinLnBrk="0" hangingPunct="1">
        <a:defRPr kumimoji="1" sz="1488" kern="1200">
          <a:solidFill>
            <a:schemeClr val="tx1"/>
          </a:solidFill>
          <a:latin typeface="+mn-lt"/>
          <a:ea typeface="+mn-ea"/>
          <a:cs typeface="+mn-cs"/>
        </a:defRPr>
      </a:lvl5pPr>
      <a:lvl6pPr marL="1889911" algn="l" defTabSz="755964" rtl="0" eaLnBrk="1" latinLnBrk="0" hangingPunct="1">
        <a:defRPr kumimoji="1" sz="1488" kern="1200">
          <a:solidFill>
            <a:schemeClr val="tx1"/>
          </a:solidFill>
          <a:latin typeface="+mn-lt"/>
          <a:ea typeface="+mn-ea"/>
          <a:cs typeface="+mn-cs"/>
        </a:defRPr>
      </a:lvl6pPr>
      <a:lvl7pPr marL="2267893" algn="l" defTabSz="755964" rtl="0" eaLnBrk="1" latinLnBrk="0" hangingPunct="1">
        <a:defRPr kumimoji="1" sz="1488" kern="1200">
          <a:solidFill>
            <a:schemeClr val="tx1"/>
          </a:solidFill>
          <a:latin typeface="+mn-lt"/>
          <a:ea typeface="+mn-ea"/>
          <a:cs typeface="+mn-cs"/>
        </a:defRPr>
      </a:lvl7pPr>
      <a:lvl8pPr marL="2645876" algn="l" defTabSz="755964" rtl="0" eaLnBrk="1" latinLnBrk="0" hangingPunct="1">
        <a:defRPr kumimoji="1" sz="1488" kern="1200">
          <a:solidFill>
            <a:schemeClr val="tx1"/>
          </a:solidFill>
          <a:latin typeface="+mn-lt"/>
          <a:ea typeface="+mn-ea"/>
          <a:cs typeface="+mn-cs"/>
        </a:defRPr>
      </a:lvl8pPr>
      <a:lvl9pPr marL="3023858" algn="l" defTabSz="75596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www.letifly.com/en-se/products/modular-italian-chrome-bauhaus-led-chandeli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hyperlink" Target="../docodemoSTERILA.pptx"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2382" y="811972"/>
            <a:ext cx="7558415" cy="8827330"/>
          </a:xfrm>
          <a:prstGeom prst="rect">
            <a:avLst/>
          </a:prstGeom>
          <a:noFill/>
          <a:ln>
            <a:noFill/>
          </a:ln>
        </p:spPr>
      </p:pic>
      <p:sp>
        <p:nvSpPr>
          <p:cNvPr id="4" name="正方形/長方形 3"/>
          <p:cNvSpPr/>
          <p:nvPr/>
        </p:nvSpPr>
        <p:spPr>
          <a:xfrm>
            <a:off x="8404" y="4456651"/>
            <a:ext cx="5025539" cy="1868557"/>
          </a:xfrm>
          <a:prstGeom prst="rect">
            <a:avLst/>
          </a:prstGeom>
          <a:solidFill>
            <a:srgbClr val="00B0F0">
              <a:alpha val="51789"/>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5" name="直線コネクタ 4"/>
          <p:cNvCxnSpPr/>
          <p:nvPr/>
        </p:nvCxnSpPr>
        <p:spPr>
          <a:xfrm>
            <a:off x="-3954" y="5728046"/>
            <a:ext cx="5025540" cy="0"/>
          </a:xfrm>
          <a:prstGeom prst="line">
            <a:avLst/>
          </a:prstGeom>
          <a:ln w="12700">
            <a:solidFill>
              <a:schemeClr val="accent1">
                <a:lumMod val="75000"/>
                <a:alpha val="31277"/>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24"/>
          </p:nvPr>
        </p:nvSpPr>
        <p:spPr>
          <a:xfrm>
            <a:off x="353433" y="4894885"/>
            <a:ext cx="4318674" cy="450102"/>
          </a:xfrm>
        </p:spPr>
        <p:txBody>
          <a:bodyPr/>
          <a:lstStyle/>
          <a:p>
            <a:r>
              <a:rPr lang="en-US" altLang="ja-JP" sz="2800" dirty="0">
                <a:effectLst>
                  <a:outerShdw blurRad="95845" dist="132457" dir="2700000" algn="tl" rotWithShape="0">
                    <a:prstClr val="black">
                      <a:alpha val="77000"/>
                    </a:prstClr>
                  </a:outerShdw>
                </a:effectLst>
              </a:rPr>
              <a:t>STERILA®︎</a:t>
            </a:r>
            <a:endParaRPr lang="ja-JP" altLang="en-US" sz="2800" dirty="0">
              <a:effectLst>
                <a:outerShdw blurRad="95845" dist="132457" dir="2700000" algn="tl" rotWithShape="0">
                  <a:prstClr val="black">
                    <a:alpha val="77000"/>
                  </a:prstClr>
                </a:outerShdw>
              </a:effectLst>
            </a:endParaRPr>
          </a:p>
        </p:txBody>
      </p:sp>
      <p:sp>
        <p:nvSpPr>
          <p:cNvPr id="13" name="テキスト プレースホルダー 12"/>
          <p:cNvSpPr>
            <a:spLocks noGrp="1"/>
          </p:cNvSpPr>
          <p:nvPr>
            <p:ph type="body" sz="quarter" idx="25"/>
          </p:nvPr>
        </p:nvSpPr>
        <p:spPr>
          <a:xfrm>
            <a:off x="382008" y="5439881"/>
            <a:ext cx="4318674" cy="780055"/>
          </a:xfrm>
          <a:effectLst>
            <a:outerShdw dist="25400" dir="2700000" algn="tl" rotWithShape="0">
              <a:prstClr val="black">
                <a:alpha val="40000"/>
              </a:prstClr>
            </a:outerShdw>
          </a:effectLst>
        </p:spPr>
        <p:txBody>
          <a:bodyPr/>
          <a:lstStyle/>
          <a:p>
            <a:r>
              <a:rPr kumimoji="1" lang="ja-JP" altLang="en-US">
                <a:effectLst>
                  <a:outerShdw blurRad="50800" dist="38100" dir="2700000" algn="tl" rotWithShape="0">
                    <a:prstClr val="black">
                      <a:alpha val="40000"/>
                    </a:prstClr>
                  </a:outerShdw>
                </a:effectLst>
              </a:rPr>
              <a:t>超省エネ＋除菌・殺菌照明</a:t>
            </a:r>
            <a:endParaRPr kumimoji="1" lang="en-US" altLang="ja-JP" dirty="0">
              <a:effectLst>
                <a:outerShdw blurRad="50800" dist="38100" dir="2700000" algn="tl" rotWithShape="0">
                  <a:prstClr val="black">
                    <a:alpha val="40000"/>
                  </a:prstClr>
                </a:outerShdw>
              </a:effectLst>
            </a:endParaRPr>
          </a:p>
          <a:p>
            <a:r>
              <a:rPr lang="en-US" altLang="ja-JP" dirty="0">
                <a:effectLst>
                  <a:outerShdw blurRad="50800" dist="50800" dir="5400000" algn="ctr" rotWithShape="0">
                    <a:srgbClr val="000000">
                      <a:alpha val="72000"/>
                    </a:srgbClr>
                  </a:outerShdw>
                </a:effectLst>
              </a:rPr>
              <a:t>The Hottest Business Trends of 2023  </a:t>
            </a:r>
          </a:p>
          <a:p>
            <a:endParaRPr kumimoji="1" lang="ja-JP" altLang="en-US" dirty="0"/>
          </a:p>
        </p:txBody>
      </p:sp>
      <p:sp>
        <p:nvSpPr>
          <p:cNvPr id="15" name="テキスト ボックス 14">
            <a:extLst>
              <a:ext uri="{FF2B5EF4-FFF2-40B4-BE49-F238E27FC236}">
                <a16:creationId xmlns:a16="http://schemas.microsoft.com/office/drawing/2014/main" id="{19A6DCF3-748C-65DB-5863-06BF1AA78A37}"/>
              </a:ext>
            </a:extLst>
          </p:cNvPr>
          <p:cNvSpPr txBox="1"/>
          <p:nvPr/>
        </p:nvSpPr>
        <p:spPr>
          <a:xfrm>
            <a:off x="5676900" y="10048875"/>
            <a:ext cx="1745029" cy="461665"/>
          </a:xfrm>
          <a:prstGeom prst="rect">
            <a:avLst/>
          </a:prstGeom>
          <a:noFill/>
        </p:spPr>
        <p:txBody>
          <a:bodyPr wrap="none" rtlCol="0">
            <a:spAutoFit/>
          </a:bodyPr>
          <a:lstStyle/>
          <a:p>
            <a:r>
              <a:rPr lang="en-US" altLang="ja-JP" sz="2400" dirty="0">
                <a:solidFill>
                  <a:srgbClr val="0070C0"/>
                </a:solidFill>
                <a:effectLst>
                  <a:outerShdw blurRad="50800" dist="38100" dir="2700000" algn="tl" rotWithShape="0">
                    <a:prstClr val="black">
                      <a:alpha val="40000"/>
                    </a:prstClr>
                  </a:outerShdw>
                </a:effectLst>
              </a:rPr>
              <a:t>SAIKYO INC.,</a:t>
            </a:r>
            <a:endParaRPr lang="ja-JP" altLang="en-US" sz="2400">
              <a:solidFill>
                <a:srgbClr val="0070C0"/>
              </a:solidFill>
              <a:effectLst>
                <a:outerShdw blurRad="50800" dist="38100" dir="2700000" algn="tl" rotWithShape="0">
                  <a:prstClr val="black">
                    <a:alpha val="40000"/>
                  </a:prstClr>
                </a:outerShdw>
              </a:effectLst>
            </a:endParaRPr>
          </a:p>
        </p:txBody>
      </p:sp>
      <p:cxnSp>
        <p:nvCxnSpPr>
          <p:cNvPr id="17" name="直線コネクタ 16">
            <a:extLst>
              <a:ext uri="{FF2B5EF4-FFF2-40B4-BE49-F238E27FC236}">
                <a16:creationId xmlns:a16="http://schemas.microsoft.com/office/drawing/2014/main" id="{41DC04B3-DFFD-A365-13CB-6D4C27EE8811}"/>
              </a:ext>
            </a:extLst>
          </p:cNvPr>
          <p:cNvCxnSpPr/>
          <p:nvPr/>
        </p:nvCxnSpPr>
        <p:spPr>
          <a:xfrm>
            <a:off x="0" y="-5935"/>
            <a:ext cx="7559675" cy="59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39B0D79-45D2-D192-45F4-4F91FB4D25E1}"/>
              </a:ext>
            </a:extLst>
          </p:cNvPr>
          <p:cNvCxnSpPr/>
          <p:nvPr/>
        </p:nvCxnSpPr>
        <p:spPr>
          <a:xfrm>
            <a:off x="-1122" y="10653713"/>
            <a:ext cx="7559675" cy="593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6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C08EE4B9-61CF-1A9A-9754-1602499CF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448" y="3025860"/>
            <a:ext cx="2342507" cy="2294373"/>
          </a:xfrm>
          <a:prstGeom prst="rect">
            <a:avLst/>
          </a:prstGeom>
        </p:spPr>
      </p:pic>
      <p:sp>
        <p:nvSpPr>
          <p:cNvPr id="2" name="正方形/長方形 1"/>
          <p:cNvSpPr/>
          <p:nvPr/>
        </p:nvSpPr>
        <p:spPr>
          <a:xfrm>
            <a:off x="-2660" y="56333"/>
            <a:ext cx="7559676" cy="10691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5" name="直線コネクタ 24">
            <a:extLst>
              <a:ext uri="{FF2B5EF4-FFF2-40B4-BE49-F238E27FC236}">
                <a16:creationId xmlns:a16="http://schemas.microsoft.com/office/drawing/2014/main" id="{56C1D2E0-2654-EDFF-735D-B043990F6D89}"/>
              </a:ext>
            </a:extLst>
          </p:cNvPr>
          <p:cNvCxnSpPr/>
          <p:nvPr/>
        </p:nvCxnSpPr>
        <p:spPr>
          <a:xfrm>
            <a:off x="2659" y="10710153"/>
            <a:ext cx="7559675" cy="59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テキスト プレースホルダー 45">
            <a:extLst>
              <a:ext uri="{FF2B5EF4-FFF2-40B4-BE49-F238E27FC236}">
                <a16:creationId xmlns:a16="http://schemas.microsoft.com/office/drawing/2014/main" id="{F97238F3-4FFB-D95A-1A84-C9C80E18176D}"/>
              </a:ext>
            </a:extLst>
          </p:cNvPr>
          <p:cNvSpPr txBox="1">
            <a:spLocks/>
          </p:cNvSpPr>
          <p:nvPr/>
        </p:nvSpPr>
        <p:spPr>
          <a:xfrm>
            <a:off x="1894480" y="380088"/>
            <a:ext cx="3225114" cy="24931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a:outerShdw blurRad="50800" dist="38100" dir="2700000" algn="tl" rotWithShape="0">
              <a:srgbClr val="0070C0">
                <a:alpha val="42297"/>
              </a:srgbClr>
            </a:outerShdw>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o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kumimoji="1" sz="2000" b="1" kern="12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pPr algn="just"/>
            <a:r>
              <a:rPr lang="ja-JP" altLang="en-US" sz="1400">
                <a:solidFill>
                  <a:srgbClr val="00B0F0"/>
                </a:solidFill>
                <a:effectLst>
                  <a:outerShdw blurRad="50800" dist="38100" dir="2700000" algn="tl" rotWithShape="0">
                    <a:prstClr val="black">
                      <a:alpha val="40000"/>
                    </a:prstClr>
                  </a:outerShdw>
                </a:effectLst>
              </a:rPr>
              <a:t>超</a:t>
            </a:r>
            <a:r>
              <a:rPr lang="en-US" altLang="ja-JP" sz="1400" dirty="0">
                <a:solidFill>
                  <a:srgbClr val="00B0F0"/>
                </a:solidFill>
                <a:effectLst>
                  <a:outerShdw blurRad="50800" dist="38100" dir="2700000" algn="tl" rotWithShape="0">
                    <a:prstClr val="black">
                      <a:alpha val="40000"/>
                    </a:prstClr>
                  </a:outerShdw>
                </a:effectLst>
              </a:rPr>
              <a:t> </a:t>
            </a:r>
            <a:r>
              <a:rPr lang="ja-JP" altLang="en-US" sz="1400">
                <a:solidFill>
                  <a:srgbClr val="00B0F0"/>
                </a:solidFill>
                <a:effectLst>
                  <a:outerShdw blurRad="50800" dist="38100" dir="2700000" algn="tl" rotWithShape="0">
                    <a:prstClr val="black">
                      <a:alpha val="40000"/>
                    </a:prstClr>
                  </a:outerShdw>
                </a:effectLst>
              </a:rPr>
              <a:t>省</a:t>
            </a:r>
            <a:r>
              <a:rPr lang="en-US" altLang="ja-JP" sz="1400" dirty="0">
                <a:solidFill>
                  <a:srgbClr val="00B0F0"/>
                </a:solidFill>
                <a:effectLst>
                  <a:outerShdw blurRad="50800" dist="38100" dir="2700000" algn="tl" rotWithShape="0">
                    <a:prstClr val="black">
                      <a:alpha val="40000"/>
                    </a:prstClr>
                  </a:outerShdw>
                </a:effectLst>
              </a:rPr>
              <a:t> </a:t>
            </a:r>
            <a:r>
              <a:rPr lang="ja-JP" altLang="en-US" sz="1400">
                <a:solidFill>
                  <a:srgbClr val="00B0F0"/>
                </a:solidFill>
                <a:effectLst>
                  <a:outerShdw blurRad="50800" dist="38100" dir="2700000" algn="tl" rotWithShape="0">
                    <a:prstClr val="black">
                      <a:alpha val="40000"/>
                    </a:prstClr>
                  </a:outerShdw>
                </a:effectLst>
              </a:rPr>
              <a:t>エ</a:t>
            </a:r>
            <a:r>
              <a:rPr lang="en-US" altLang="ja-JP" sz="1400" dirty="0">
                <a:solidFill>
                  <a:srgbClr val="00B0F0"/>
                </a:solidFill>
                <a:effectLst>
                  <a:outerShdw blurRad="50800" dist="38100" dir="2700000" algn="tl" rotWithShape="0">
                    <a:prstClr val="black">
                      <a:alpha val="40000"/>
                    </a:prstClr>
                  </a:outerShdw>
                </a:effectLst>
              </a:rPr>
              <a:t> </a:t>
            </a:r>
            <a:r>
              <a:rPr lang="ja-JP" altLang="en-US" sz="1400">
                <a:solidFill>
                  <a:srgbClr val="00B0F0"/>
                </a:solidFill>
                <a:effectLst>
                  <a:outerShdw blurRad="50800" dist="38100" dir="2700000" algn="tl" rotWithShape="0">
                    <a:prstClr val="black">
                      <a:alpha val="40000"/>
                    </a:prstClr>
                  </a:outerShdw>
                </a:effectLst>
              </a:rPr>
              <a:t>ネ</a:t>
            </a:r>
            <a:r>
              <a:rPr lang="en-US" altLang="ja-JP" sz="1400" dirty="0">
                <a:solidFill>
                  <a:srgbClr val="00B0F0"/>
                </a:solidFill>
                <a:effectLst>
                  <a:outerShdw blurRad="50800" dist="38100" dir="2700000" algn="tl" rotWithShape="0">
                    <a:prstClr val="black">
                      <a:alpha val="40000"/>
                    </a:prstClr>
                  </a:outerShdw>
                </a:effectLst>
              </a:rPr>
              <a:t> </a:t>
            </a:r>
            <a:r>
              <a:rPr lang="ja-JP" altLang="en-US" sz="1400">
                <a:solidFill>
                  <a:srgbClr val="00B0F0"/>
                </a:solidFill>
                <a:effectLst>
                  <a:outerShdw blurRad="50800" dist="38100" dir="2700000" algn="tl" rotWithShape="0">
                    <a:prstClr val="black">
                      <a:alpha val="40000"/>
                    </a:prstClr>
                  </a:outerShdw>
                </a:effectLst>
              </a:rPr>
              <a:t>除</a:t>
            </a:r>
            <a:r>
              <a:rPr lang="en-US" altLang="ja-JP" sz="1400" dirty="0">
                <a:solidFill>
                  <a:srgbClr val="00B0F0"/>
                </a:solidFill>
                <a:effectLst>
                  <a:outerShdw blurRad="50800" dist="38100" dir="2700000" algn="tl" rotWithShape="0">
                    <a:prstClr val="black">
                      <a:alpha val="40000"/>
                    </a:prstClr>
                  </a:outerShdw>
                </a:effectLst>
              </a:rPr>
              <a:t> </a:t>
            </a:r>
            <a:r>
              <a:rPr lang="ja-JP" altLang="en-US" sz="1400">
                <a:solidFill>
                  <a:srgbClr val="00B0F0"/>
                </a:solidFill>
                <a:effectLst>
                  <a:outerShdw blurRad="50800" dist="38100" dir="2700000" algn="tl" rotWithShape="0">
                    <a:prstClr val="black">
                      <a:alpha val="40000"/>
                    </a:prstClr>
                  </a:outerShdw>
                </a:effectLst>
              </a:rPr>
              <a:t>菌</a:t>
            </a:r>
            <a:r>
              <a:rPr lang="en-US" altLang="ja-JP" sz="1400" dirty="0">
                <a:solidFill>
                  <a:srgbClr val="00B0F0"/>
                </a:solidFill>
                <a:effectLst>
                  <a:outerShdw blurRad="50800" dist="38100" dir="2700000" algn="tl" rotWithShape="0">
                    <a:prstClr val="black">
                      <a:alpha val="40000"/>
                    </a:prstClr>
                  </a:outerShdw>
                </a:effectLst>
              </a:rPr>
              <a:t> L E D </a:t>
            </a:r>
            <a:r>
              <a:rPr lang="ja-JP" altLang="en-US" sz="1400">
                <a:solidFill>
                  <a:srgbClr val="00B0F0"/>
                </a:solidFill>
                <a:effectLst>
                  <a:outerShdw blurRad="50800" dist="38100" dir="2700000" algn="tl" rotWithShape="0">
                    <a:prstClr val="black">
                      <a:alpha val="40000"/>
                    </a:prstClr>
                  </a:outerShdw>
                </a:effectLst>
              </a:rPr>
              <a:t>照明</a:t>
            </a:r>
            <a:r>
              <a:rPr lang="en-US" altLang="ja-JP" sz="1400" dirty="0">
                <a:solidFill>
                  <a:srgbClr val="00B0F0"/>
                </a:solidFill>
                <a:effectLst>
                  <a:outerShdw blurRad="50800" dist="38100" dir="2700000" algn="tl" rotWithShape="0">
                    <a:prstClr val="black">
                      <a:alpha val="40000"/>
                    </a:prstClr>
                  </a:outerShdw>
                </a:effectLst>
              </a:rPr>
              <a:t> </a:t>
            </a:r>
            <a:r>
              <a:rPr lang="ja-JP" altLang="en-US" sz="1400">
                <a:solidFill>
                  <a:srgbClr val="00B0F0"/>
                </a:solidFill>
                <a:effectLst>
                  <a:outerShdw blurRad="50800" dist="38100" dir="2700000" algn="tl" rotWithShape="0">
                    <a:prstClr val="black">
                      <a:alpha val="40000"/>
                    </a:prstClr>
                  </a:outerShdw>
                </a:effectLst>
              </a:rPr>
              <a:t>の</a:t>
            </a:r>
            <a:r>
              <a:rPr lang="en-US" altLang="ja-JP" sz="1400" dirty="0">
                <a:solidFill>
                  <a:srgbClr val="00B0F0"/>
                </a:solidFill>
                <a:effectLst>
                  <a:outerShdw blurRad="50800" dist="38100" dir="2700000" algn="tl" rotWithShape="0">
                    <a:prstClr val="black">
                      <a:alpha val="40000"/>
                    </a:prstClr>
                  </a:outerShdw>
                </a:effectLst>
              </a:rPr>
              <a:t> </a:t>
            </a:r>
            <a:r>
              <a:rPr lang="ja-JP" altLang="en-US" sz="1400">
                <a:solidFill>
                  <a:srgbClr val="00B0F0"/>
                </a:solidFill>
                <a:effectLst>
                  <a:outerShdw blurRad="50800" dist="38100" dir="2700000" algn="tl" rotWithShape="0">
                    <a:prstClr val="black">
                      <a:alpha val="40000"/>
                    </a:prstClr>
                  </a:outerShdw>
                </a:effectLst>
              </a:rPr>
              <a:t>特</a:t>
            </a:r>
            <a:r>
              <a:rPr lang="en-US" altLang="ja-JP" sz="1400" dirty="0">
                <a:solidFill>
                  <a:srgbClr val="00B0F0"/>
                </a:solidFill>
                <a:effectLst>
                  <a:outerShdw blurRad="50800" dist="38100" dir="2700000" algn="tl" rotWithShape="0">
                    <a:prstClr val="black">
                      <a:alpha val="40000"/>
                    </a:prstClr>
                  </a:outerShdw>
                </a:effectLst>
              </a:rPr>
              <a:t> </a:t>
            </a:r>
            <a:r>
              <a:rPr lang="ja-JP" altLang="en-US" sz="1400">
                <a:solidFill>
                  <a:srgbClr val="00B0F0"/>
                </a:solidFill>
                <a:effectLst>
                  <a:outerShdw blurRad="50800" dist="38100" dir="2700000" algn="tl" rotWithShape="0">
                    <a:prstClr val="black">
                      <a:alpha val="40000"/>
                    </a:prstClr>
                  </a:outerShdw>
                </a:effectLst>
              </a:rPr>
              <a:t>徴</a:t>
            </a:r>
            <a:endParaRPr lang="ja-JP" altLang="en-US" sz="1400" dirty="0">
              <a:solidFill>
                <a:srgbClr val="00B0F0"/>
              </a:solidFill>
              <a:effectLst>
                <a:outerShdw blurRad="50800" dist="38100" dir="2700000" algn="tl" rotWithShape="0">
                  <a:prstClr val="black">
                    <a:alpha val="40000"/>
                  </a:prstClr>
                </a:outerShdw>
              </a:effectLst>
            </a:endParaRPr>
          </a:p>
        </p:txBody>
      </p:sp>
      <p:cxnSp>
        <p:nvCxnSpPr>
          <p:cNvPr id="6" name="直線コネクタ 5">
            <a:extLst>
              <a:ext uri="{FF2B5EF4-FFF2-40B4-BE49-F238E27FC236}">
                <a16:creationId xmlns:a16="http://schemas.microsoft.com/office/drawing/2014/main" id="{64E8B0C2-582E-C5BD-D1F5-66DD68242B82}"/>
              </a:ext>
            </a:extLst>
          </p:cNvPr>
          <p:cNvCxnSpPr/>
          <p:nvPr/>
        </p:nvCxnSpPr>
        <p:spPr>
          <a:xfrm>
            <a:off x="442212" y="736320"/>
            <a:ext cx="6670373" cy="12700"/>
          </a:xfrm>
          <a:prstGeom prst="line">
            <a:avLst/>
          </a:prstGeom>
          <a:ln>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171EB18C-2C03-86A4-43FE-567BF2BBA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861" y="5559120"/>
            <a:ext cx="3336479" cy="4718254"/>
          </a:xfrm>
          <a:prstGeom prst="rect">
            <a:avLst/>
          </a:prstGeom>
        </p:spPr>
      </p:pic>
      <p:pic>
        <p:nvPicPr>
          <p:cNvPr id="12" name="図 11">
            <a:extLst>
              <a:ext uri="{FF2B5EF4-FFF2-40B4-BE49-F238E27FC236}">
                <a16:creationId xmlns:a16="http://schemas.microsoft.com/office/drawing/2014/main" id="{56B3A284-59B5-7052-47BC-606923E8D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433" y="5886475"/>
            <a:ext cx="3884935" cy="4450855"/>
          </a:xfrm>
          <a:prstGeom prst="rect">
            <a:avLst/>
          </a:prstGeom>
        </p:spPr>
      </p:pic>
      <p:sp>
        <p:nvSpPr>
          <p:cNvPr id="14" name="テキスト ボックス 13">
            <a:extLst>
              <a:ext uri="{FF2B5EF4-FFF2-40B4-BE49-F238E27FC236}">
                <a16:creationId xmlns:a16="http://schemas.microsoft.com/office/drawing/2014/main" id="{4DD7AD5D-12E1-0EE0-C0B0-FFF471BDA6F7}"/>
              </a:ext>
            </a:extLst>
          </p:cNvPr>
          <p:cNvSpPr txBox="1"/>
          <p:nvPr/>
        </p:nvSpPr>
        <p:spPr>
          <a:xfrm>
            <a:off x="377402" y="1246435"/>
            <a:ext cx="3153604" cy="1631216"/>
          </a:xfrm>
          <a:prstGeom prst="rect">
            <a:avLst/>
          </a:prstGeom>
          <a:gradFill>
            <a:gsLst>
              <a:gs pos="42000">
                <a:schemeClr val="accent1">
                  <a:lumMod val="5000"/>
                  <a:lumOff val="95000"/>
                </a:schemeClr>
              </a:gs>
              <a:gs pos="99000">
                <a:schemeClr val="accent1">
                  <a:lumMod val="45000"/>
                  <a:lumOff val="55000"/>
                </a:schemeClr>
              </a:gs>
              <a:gs pos="98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p:spPr>
        <p:txBody>
          <a:bodyPr wrap="square" rtlCol="0">
            <a:spAutoFit/>
          </a:bodyPr>
          <a:lstStyle/>
          <a:p>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超省エネ・殺菌、ウイルス不活性化照明の特徴は。</a:t>
            </a:r>
            <a:br>
              <a:rPr lang="ja-JP" altLang="en-US" sz="1000">
                <a:effectLst>
                  <a:outerShdw blurRad="50800" dist="38100" dir="2700000" algn="tl" rotWithShape="0">
                    <a:prstClr val="black">
                      <a:alpha val="40000"/>
                    </a:prstClr>
                  </a:outerShdw>
                </a:effectLst>
              </a:rPr>
            </a:br>
            <a:r>
              <a:rPr lang="ja-JP" altLang="en-US" sz="1000">
                <a:effectLst>
                  <a:outerShdw blurRad="50800" dist="38100" dir="2700000" algn="tl" rotWithShape="0">
                    <a:prstClr val="black">
                      <a:alpha val="40000"/>
                    </a:prstClr>
                  </a:outerShdw>
                </a:effectLst>
              </a:rPr>
              <a:t>従来の照明のわずか半分以下（５</a:t>
            </a:r>
            <a:r>
              <a:rPr lang="en-US" altLang="ja-JP" sz="1000" dirty="0">
                <a:effectLst>
                  <a:outerShdw blurRad="50800" dist="38100" dir="2700000" algn="tl" rotWithShape="0">
                    <a:prstClr val="black">
                      <a:alpha val="40000"/>
                    </a:prstClr>
                  </a:outerShdw>
                </a:effectLst>
              </a:rPr>
              <a:t>.</a:t>
            </a:r>
            <a:r>
              <a:rPr lang="ja-JP" altLang="en-US" sz="1000">
                <a:effectLst>
                  <a:outerShdw blurRad="50800" dist="38100" dir="2700000" algn="tl" rotWithShape="0">
                    <a:prstClr val="black">
                      <a:alpha val="40000"/>
                    </a:prstClr>
                  </a:outerShdw>
                </a:effectLst>
              </a:rPr>
              <a:t>６</a:t>
            </a:r>
            <a:r>
              <a:rPr lang="en-US" altLang="ja-JP" sz="1000" dirty="0">
                <a:effectLst>
                  <a:outerShdw blurRad="50800" dist="38100" dir="2700000" algn="tl" rotWithShape="0">
                    <a:prstClr val="black">
                      <a:alpha val="40000"/>
                    </a:prstClr>
                  </a:outerShdw>
                </a:effectLst>
              </a:rPr>
              <a:t>w</a:t>
            </a:r>
            <a:r>
              <a:rPr lang="ja-JP" altLang="en-US" sz="1000">
                <a:effectLst>
                  <a:outerShdw blurRad="50800" dist="38100" dir="2700000" algn="tl" rotWithShape="0">
                    <a:prstClr val="black">
                      <a:alpha val="40000"/>
                    </a:prstClr>
                  </a:outerShdw>
                </a:effectLst>
              </a:rPr>
              <a:t>）の消費電力でも</a:t>
            </a:r>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光量は変わらず除菌殺菌の出来る唯一の照明です</a:t>
            </a:r>
            <a:r>
              <a:rPr lang="ja-JP" altLang="en" sz="1000">
                <a:solidFill>
                  <a:srgbClr val="333333"/>
                </a:solidFill>
                <a:effectLst>
                  <a:outerShdw blurRad="50800" dist="38100" dir="2700000" algn="tl" rotWithShape="0">
                    <a:prstClr val="black">
                      <a:alpha val="40000"/>
                    </a:prstClr>
                  </a:outerShdw>
                </a:effectLst>
                <a:latin typeface="open sans" panose="020B0606030504020204" pitchFamily="34" charset="0"/>
              </a:rPr>
              <a:t>。</a:t>
            </a:r>
            <a:endParaRPr lang="en-US" altLang="ja-JP" sz="1000" dirty="0">
              <a:solidFill>
                <a:srgbClr val="333333"/>
              </a:solidFill>
              <a:effectLst>
                <a:outerShdw blurRad="50800" dist="38100" dir="2700000" algn="tl" rotWithShape="0">
                  <a:prstClr val="black">
                    <a:alpha val="40000"/>
                  </a:prstClr>
                </a:outerShdw>
              </a:effectLst>
              <a:latin typeface="open sans" panose="020B0606030504020204" pitchFamily="34" charset="0"/>
            </a:endParaRPr>
          </a:p>
          <a:p>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同タイプの電源回路有りでは１３</a:t>
            </a:r>
            <a:r>
              <a:rPr lang="en-US" altLang="ja-JP" sz="1000" dirty="0">
                <a:solidFill>
                  <a:srgbClr val="333333"/>
                </a:solidFill>
                <a:effectLst>
                  <a:outerShdw blurRad="50800" dist="38100" dir="2700000" algn="tl" rotWithShape="0">
                    <a:prstClr val="black">
                      <a:alpha val="40000"/>
                    </a:prstClr>
                  </a:outerShdw>
                </a:effectLst>
                <a:latin typeface="open sans" panose="020B0606030504020204" pitchFamily="34" charset="0"/>
              </a:rPr>
              <a:t>.</a:t>
            </a:r>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２</a:t>
            </a:r>
            <a:r>
              <a:rPr lang="en" altLang="ja-JP" sz="1000" dirty="0">
                <a:solidFill>
                  <a:srgbClr val="333333"/>
                </a:solidFill>
                <a:effectLst>
                  <a:outerShdw blurRad="50800" dist="38100" dir="2700000" algn="tl" rotWithShape="0">
                    <a:prstClr val="black">
                      <a:alpha val="40000"/>
                    </a:prstClr>
                  </a:outerShdw>
                </a:effectLst>
                <a:latin typeface="open sans" panose="020B0606030504020204" pitchFamily="34" charset="0"/>
              </a:rPr>
              <a:t>w</a:t>
            </a:r>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の消費電力にて</a:t>
            </a:r>
            <a:endParaRPr lang="en-US" altLang="ja-JP" sz="1000" dirty="0">
              <a:solidFill>
                <a:srgbClr val="333333"/>
              </a:solidFill>
              <a:effectLst>
                <a:outerShdw blurRad="50800" dist="38100" dir="2700000" algn="tl" rotWithShape="0">
                  <a:prstClr val="black">
                    <a:alpha val="40000"/>
                  </a:prstClr>
                </a:outerShdw>
              </a:effectLst>
              <a:latin typeface="open sans" panose="020B0606030504020204" pitchFamily="34" charset="0"/>
            </a:endParaRPr>
          </a:p>
          <a:p>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圧倒的な省エネ設計です。</a:t>
            </a:r>
            <a:br>
              <a:rPr lang="ja-JP" altLang="en-US" sz="1000">
                <a:effectLst>
                  <a:outerShdw blurRad="50800" dist="38100" dir="2700000" algn="tl" rotWithShape="0">
                    <a:prstClr val="black">
                      <a:alpha val="40000"/>
                    </a:prstClr>
                  </a:outerShdw>
                </a:effectLst>
              </a:rPr>
            </a:br>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ウイルスならわずか</a:t>
            </a:r>
            <a:r>
              <a:rPr lang="en-US" altLang="ja-JP" sz="1000" dirty="0">
                <a:solidFill>
                  <a:srgbClr val="333333"/>
                </a:solidFill>
                <a:effectLst>
                  <a:outerShdw blurRad="50800" dist="38100" dir="2700000" algn="tl" rotWithShape="0">
                    <a:prstClr val="black">
                      <a:alpha val="40000"/>
                    </a:prstClr>
                  </a:outerShdw>
                </a:effectLst>
                <a:latin typeface="open sans" panose="020B0606030504020204" pitchFamily="34" charset="0"/>
              </a:rPr>
              <a:t>20</a:t>
            </a:r>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秒、大腸菌類も２時間ほどで</a:t>
            </a:r>
            <a:endParaRPr lang="en-US" altLang="ja-JP" sz="1000" dirty="0">
              <a:solidFill>
                <a:srgbClr val="333333"/>
              </a:solidFill>
              <a:effectLst>
                <a:outerShdw blurRad="50800" dist="38100" dir="2700000" algn="tl" rotWithShape="0">
                  <a:prstClr val="black">
                    <a:alpha val="40000"/>
                  </a:prstClr>
                </a:outerShdw>
              </a:effectLst>
              <a:latin typeface="open sans" panose="020B0606030504020204" pitchFamily="34" charset="0"/>
            </a:endParaRPr>
          </a:p>
          <a:p>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７０％以上死滅、５時間でほぼ消滅させることが</a:t>
            </a:r>
            <a:endParaRPr lang="en-US" altLang="ja-JP" sz="1000" dirty="0">
              <a:solidFill>
                <a:srgbClr val="333333"/>
              </a:solidFill>
              <a:effectLst>
                <a:outerShdw blurRad="50800" dist="38100" dir="2700000" algn="tl" rotWithShape="0">
                  <a:prstClr val="black">
                    <a:alpha val="40000"/>
                  </a:prstClr>
                </a:outerShdw>
              </a:effectLst>
              <a:latin typeface="open sans" panose="020B0606030504020204" pitchFamily="34" charset="0"/>
            </a:endParaRPr>
          </a:p>
          <a:p>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出来る唯一の照明です！しかも</a:t>
            </a:r>
            <a:r>
              <a:rPr lang="en" altLang="ja-JP" sz="1000" dirty="0">
                <a:solidFill>
                  <a:srgbClr val="333333"/>
                </a:solidFill>
                <a:effectLst>
                  <a:outerShdw blurRad="50800" dist="38100" dir="2700000" algn="tl" rotWithShape="0">
                    <a:prstClr val="black">
                      <a:alpha val="40000"/>
                    </a:prstClr>
                  </a:outerShdw>
                </a:effectLst>
                <a:latin typeface="open sans" panose="020B0606030504020204" pitchFamily="34" charset="0"/>
              </a:rPr>
              <a:t>AC100V</a:t>
            </a:r>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から</a:t>
            </a:r>
            <a:endParaRPr lang="en-US" altLang="ja-JP" sz="1000" dirty="0">
              <a:solidFill>
                <a:srgbClr val="333333"/>
              </a:solidFill>
              <a:effectLst>
                <a:outerShdw blurRad="50800" dist="38100" dir="2700000" algn="tl" rotWithShape="0">
                  <a:prstClr val="black">
                    <a:alpha val="40000"/>
                  </a:prstClr>
                </a:outerShdw>
              </a:effectLst>
              <a:latin typeface="open sans" panose="020B0606030504020204" pitchFamily="34" charset="0"/>
            </a:endParaRPr>
          </a:p>
          <a:p>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直接</a:t>
            </a:r>
            <a:r>
              <a:rPr lang="en-US" altLang="ja-JP" sz="1000" dirty="0">
                <a:solidFill>
                  <a:srgbClr val="333333"/>
                </a:solidFill>
                <a:effectLst>
                  <a:outerShdw blurRad="50800" dist="38100" dir="2700000" algn="tl" rotWithShape="0">
                    <a:prstClr val="black">
                      <a:alpha val="40000"/>
                    </a:prstClr>
                  </a:outerShdw>
                </a:effectLst>
                <a:latin typeface="open sans" panose="020B0606030504020204" pitchFamily="34" charset="0"/>
              </a:rPr>
              <a:t>5</a:t>
            </a:r>
            <a:r>
              <a:rPr lang="en" altLang="ja-JP" sz="1000" dirty="0">
                <a:solidFill>
                  <a:srgbClr val="333333"/>
                </a:solidFill>
                <a:effectLst>
                  <a:outerShdw blurRad="50800" dist="38100" dir="2700000" algn="tl" rotWithShape="0">
                    <a:prstClr val="black">
                      <a:alpha val="40000"/>
                    </a:prstClr>
                  </a:outerShdw>
                </a:effectLst>
                <a:latin typeface="open sans" panose="020B0606030504020204" pitchFamily="34" charset="0"/>
              </a:rPr>
              <a:t>V DC LED</a:t>
            </a:r>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を駆動させる</a:t>
            </a:r>
            <a:r>
              <a:rPr lang="en-US" altLang="ja-JP" sz="1000" dirty="0">
                <a:solidFill>
                  <a:srgbClr val="333333"/>
                </a:solidFill>
                <a:effectLst>
                  <a:outerShdw blurRad="50800" dist="38100" dir="2700000" algn="tl" rotWithShape="0">
                    <a:prstClr val="black">
                      <a:alpha val="40000"/>
                    </a:prstClr>
                  </a:outerShdw>
                </a:effectLst>
                <a:latin typeface="open sans" panose="020B0606030504020204" pitchFamily="34" charset="0"/>
              </a:rPr>
              <a:t>SAIKYO</a:t>
            </a:r>
            <a:r>
              <a:rPr lang="ja-JP" altLang="en-US" sz="1000">
                <a:solidFill>
                  <a:srgbClr val="333333"/>
                </a:solidFill>
                <a:effectLst>
                  <a:outerShdw blurRad="50800" dist="38100" dir="2700000" algn="tl" rotWithShape="0">
                    <a:prstClr val="black">
                      <a:alpha val="40000"/>
                    </a:prstClr>
                  </a:outerShdw>
                </a:effectLst>
                <a:latin typeface="open sans" panose="020B0606030504020204" pitchFamily="34" charset="0"/>
              </a:rPr>
              <a:t>オリジナル超省エネ照明です。</a:t>
            </a:r>
            <a:endParaRPr lang="ja-JP" altLang="en-US" sz="1000">
              <a:effectLst>
                <a:outerShdw blurRad="50800" dist="38100" dir="2700000" algn="tl" rotWithShape="0">
                  <a:prstClr val="black">
                    <a:alpha val="40000"/>
                  </a:prstClr>
                </a:outerShdw>
              </a:effectLst>
            </a:endParaRPr>
          </a:p>
        </p:txBody>
      </p:sp>
      <p:pic>
        <p:nvPicPr>
          <p:cNvPr id="29" name="図 28">
            <a:extLst>
              <a:ext uri="{FF2B5EF4-FFF2-40B4-BE49-F238E27FC236}">
                <a16:creationId xmlns:a16="http://schemas.microsoft.com/office/drawing/2014/main" id="{D8C3AE1F-2B8F-E763-0501-1A6B26908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5892" y="3035529"/>
            <a:ext cx="2385062" cy="2336053"/>
          </a:xfrm>
          <a:prstGeom prst="rect">
            <a:avLst/>
          </a:prstGeom>
        </p:spPr>
      </p:pic>
      <p:pic>
        <p:nvPicPr>
          <p:cNvPr id="21" name="図 20">
            <a:extLst>
              <a:ext uri="{FF2B5EF4-FFF2-40B4-BE49-F238E27FC236}">
                <a16:creationId xmlns:a16="http://schemas.microsoft.com/office/drawing/2014/main" id="{9E40C64F-111E-0D5C-9928-67E8F78113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8774" y="1592128"/>
            <a:ext cx="1551714" cy="1514547"/>
          </a:xfrm>
          <a:prstGeom prst="rect">
            <a:avLst/>
          </a:prstGeom>
          <a:effectLst>
            <a:outerShdw blurRad="50800" dist="38100" dir="2700000" algn="tl" rotWithShape="0">
              <a:prstClr val="black">
                <a:alpha val="40000"/>
              </a:prstClr>
            </a:outerShdw>
          </a:effectLst>
        </p:spPr>
      </p:pic>
      <p:pic>
        <p:nvPicPr>
          <p:cNvPr id="23" name="図 22">
            <a:extLst>
              <a:ext uri="{FF2B5EF4-FFF2-40B4-BE49-F238E27FC236}">
                <a16:creationId xmlns:a16="http://schemas.microsoft.com/office/drawing/2014/main" id="{A32111EB-EF62-845A-419F-2D90B8E904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7114" y="1227250"/>
            <a:ext cx="1791556" cy="1721548"/>
          </a:xfrm>
          <a:prstGeom prst="rect">
            <a:avLst/>
          </a:prstGeom>
          <a:effectLst/>
        </p:spPr>
      </p:pic>
      <p:sp>
        <p:nvSpPr>
          <p:cNvPr id="31" name="テキスト ボックス 30">
            <a:extLst>
              <a:ext uri="{FF2B5EF4-FFF2-40B4-BE49-F238E27FC236}">
                <a16:creationId xmlns:a16="http://schemas.microsoft.com/office/drawing/2014/main" id="{2DFC593C-D7F6-6823-91BD-B33F244E7A51}"/>
              </a:ext>
            </a:extLst>
          </p:cNvPr>
          <p:cNvSpPr txBox="1"/>
          <p:nvPr/>
        </p:nvSpPr>
        <p:spPr>
          <a:xfrm>
            <a:off x="1643475" y="5330807"/>
            <a:ext cx="4114663" cy="30777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1400">
                <a:solidFill>
                  <a:srgbClr val="0070C0">
                    <a:alpha val="73000"/>
                  </a:srgbClr>
                </a:solidFill>
                <a:effectLst>
                  <a:outerShdw blurRad="50800" dist="38100" dir="2700000" algn="tl" rotWithShape="0">
                    <a:srgbClr val="00B0F0">
                      <a:alpha val="40000"/>
                    </a:srgbClr>
                  </a:outerShdw>
                </a:effectLst>
              </a:rPr>
              <a:t>ウイルス不活性化メカニズム及び菌類殺菌試験結果</a:t>
            </a:r>
          </a:p>
        </p:txBody>
      </p:sp>
      <p:pic>
        <p:nvPicPr>
          <p:cNvPr id="33" name="図 32">
            <a:extLst>
              <a:ext uri="{FF2B5EF4-FFF2-40B4-BE49-F238E27FC236}">
                <a16:creationId xmlns:a16="http://schemas.microsoft.com/office/drawing/2014/main" id="{E4AA2962-E60F-6161-1AE7-4345D5F6B2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6316" y="3454421"/>
            <a:ext cx="1524172" cy="1169628"/>
          </a:xfrm>
          <a:prstGeom prst="rect">
            <a:avLst/>
          </a:prstGeom>
          <a:effectLst>
            <a:outerShdw blurRad="50800" dist="38100" dir="2700000" algn="tl" rotWithShape="0">
              <a:prstClr val="black">
                <a:alpha val="40000"/>
              </a:prstClr>
            </a:outerShdw>
          </a:effectLst>
        </p:spPr>
      </p:pic>
      <p:sp>
        <p:nvSpPr>
          <p:cNvPr id="34" name="テキスト ボックス 33">
            <a:extLst>
              <a:ext uri="{FF2B5EF4-FFF2-40B4-BE49-F238E27FC236}">
                <a16:creationId xmlns:a16="http://schemas.microsoft.com/office/drawing/2014/main" id="{3F25BDBF-DB45-8701-2B7D-3DD7F59F6A62}"/>
              </a:ext>
            </a:extLst>
          </p:cNvPr>
          <p:cNvSpPr txBox="1"/>
          <p:nvPr/>
        </p:nvSpPr>
        <p:spPr>
          <a:xfrm>
            <a:off x="418243" y="3161251"/>
            <a:ext cx="3088794" cy="1631216"/>
          </a:xfrm>
          <a:prstGeom prst="rect">
            <a:avLst/>
          </a:prstGeom>
          <a:gradFill>
            <a:gsLst>
              <a:gs pos="0">
                <a:schemeClr val="accent1">
                  <a:lumMod val="0"/>
                  <a:lumOff val="100000"/>
                </a:schemeClr>
              </a:gs>
              <a:gs pos="88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000">
                <a:effectLst>
                  <a:outerShdw blurRad="50800" dist="38100" dir="2700000" algn="tl" rotWithShape="0">
                    <a:prstClr val="black">
                      <a:alpha val="40000"/>
                    </a:prstClr>
                  </a:outerShdw>
                </a:effectLst>
              </a:rPr>
              <a:t>コロナウイルス感染症は第</a:t>
            </a:r>
            <a:r>
              <a:rPr lang="en-US" altLang="ja-JP" sz="1000" dirty="0">
                <a:effectLst>
                  <a:outerShdw blurRad="50800" dist="38100" dir="2700000" algn="tl" rotWithShape="0">
                    <a:prstClr val="black">
                      <a:alpha val="40000"/>
                    </a:prstClr>
                  </a:outerShdw>
                </a:effectLst>
              </a:rPr>
              <a:t>5</a:t>
            </a:r>
            <a:r>
              <a:rPr lang="ja-JP" altLang="en-US" sz="1000">
                <a:effectLst>
                  <a:outerShdw blurRad="50800" dist="38100" dir="2700000" algn="tl" rotWithShape="0">
                    <a:prstClr val="black">
                      <a:alpha val="40000"/>
                    </a:prstClr>
                  </a:outerShdw>
                </a:effectLst>
              </a:rPr>
              <a:t>類（インフルエンザ等）に指定が変わり毎日の感染者発表は無くなりましたが、決して消えてなくなった訳では無く相変わらず毎日数万人単位で発症しております。</a:t>
            </a:r>
            <a:endParaRPr lang="en-US" altLang="ja-JP" sz="1000" dirty="0">
              <a:effectLst>
                <a:outerShdw blurRad="50800" dist="38100" dir="2700000" algn="tl" rotWithShape="0">
                  <a:prstClr val="black">
                    <a:alpha val="40000"/>
                  </a:prstClr>
                </a:outerShdw>
              </a:effectLst>
            </a:endParaRPr>
          </a:p>
          <a:p>
            <a:r>
              <a:rPr lang="ja-JP" altLang="en-US" sz="1000">
                <a:effectLst>
                  <a:outerShdw blurRad="50800" dist="38100" dir="2700000" algn="tl" rotWithShape="0">
                    <a:prstClr val="black">
                      <a:alpha val="40000"/>
                    </a:prstClr>
                  </a:outerShdw>
                </a:effectLst>
              </a:rPr>
              <a:t>重症化リスクも高くインフルエンザ同様非常に危険なウイルスである事は変わりません。</a:t>
            </a:r>
            <a:endParaRPr lang="en-US" altLang="ja-JP" sz="1000" dirty="0">
              <a:effectLst>
                <a:outerShdw blurRad="50800" dist="38100" dir="2700000" algn="tl" rotWithShape="0">
                  <a:prstClr val="black">
                    <a:alpha val="40000"/>
                  </a:prstClr>
                </a:outerShdw>
              </a:effectLst>
            </a:endParaRPr>
          </a:p>
          <a:p>
            <a:r>
              <a:rPr lang="ja-JP" altLang="en-US" sz="1000">
                <a:effectLst>
                  <a:outerShdw blurRad="50800" dist="38100" dir="2700000" algn="tl" rotWithShape="0">
                    <a:prstClr val="black">
                      <a:alpha val="40000"/>
                    </a:prstClr>
                  </a:outerShdw>
                </a:effectLst>
              </a:rPr>
              <a:t>更には新たなる感染症の危機も叫ばれております、高齢者及び持病のある方々にとってこの照明が今後も安心して過ごす為の一助としてオフイス、家庭内でへの導入が進む事を期待しております。</a:t>
            </a:r>
          </a:p>
        </p:txBody>
      </p:sp>
      <p:cxnSp>
        <p:nvCxnSpPr>
          <p:cNvPr id="35" name="直線コネクタ 34">
            <a:extLst>
              <a:ext uri="{FF2B5EF4-FFF2-40B4-BE49-F238E27FC236}">
                <a16:creationId xmlns:a16="http://schemas.microsoft.com/office/drawing/2014/main" id="{B6147105-E350-81DF-1EBD-9A4731F3C9C2}"/>
              </a:ext>
            </a:extLst>
          </p:cNvPr>
          <p:cNvCxnSpPr/>
          <p:nvPr/>
        </p:nvCxnSpPr>
        <p:spPr>
          <a:xfrm>
            <a:off x="442213" y="5103163"/>
            <a:ext cx="6670373" cy="12700"/>
          </a:xfrm>
          <a:prstGeom prst="line">
            <a:avLst/>
          </a:prstGeom>
          <a:ln>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8B06F598-5C91-AD56-8EB3-0AD743A66C9B}"/>
              </a:ext>
            </a:extLst>
          </p:cNvPr>
          <p:cNvCxnSpPr/>
          <p:nvPr/>
        </p:nvCxnSpPr>
        <p:spPr>
          <a:xfrm>
            <a:off x="4379" y="24884"/>
            <a:ext cx="7559675" cy="593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10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BDAB3097-11DF-4AD3-09DF-36AEC960D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938" y="6412851"/>
            <a:ext cx="1643480" cy="1127411"/>
          </a:xfrm>
          <a:prstGeom prst="rect">
            <a:avLst/>
          </a:prstGeom>
        </p:spPr>
      </p:pic>
      <p:sp>
        <p:nvSpPr>
          <p:cNvPr id="51" name="角丸四角形 50"/>
          <p:cNvSpPr/>
          <p:nvPr/>
        </p:nvSpPr>
        <p:spPr>
          <a:xfrm>
            <a:off x="3767738" y="8423521"/>
            <a:ext cx="3324209" cy="1844841"/>
          </a:xfrm>
          <a:prstGeom prst="roundRect">
            <a:avLst>
              <a:gd name="adj" fmla="val 3310"/>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12" name="グループ化 111"/>
          <p:cNvGrpSpPr/>
          <p:nvPr/>
        </p:nvGrpSpPr>
        <p:grpSpPr>
          <a:xfrm>
            <a:off x="426452" y="7590905"/>
            <a:ext cx="6665497" cy="712783"/>
            <a:chOff x="426451" y="7377049"/>
            <a:chExt cx="6665497" cy="712783"/>
          </a:xfrm>
        </p:grpSpPr>
        <p:sp>
          <p:nvSpPr>
            <p:cNvPr id="3" name="正方形/長方形 2"/>
            <p:cNvSpPr/>
            <p:nvPr/>
          </p:nvSpPr>
          <p:spPr>
            <a:xfrm>
              <a:off x="426451" y="7377049"/>
              <a:ext cx="6665497" cy="712783"/>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保証期間は</a:t>
              </a:r>
            </a:p>
          </p:txBody>
        </p:sp>
        <p:sp>
          <p:nvSpPr>
            <p:cNvPr id="5" name="テキスト ボックス 4"/>
            <p:cNvSpPr txBox="1"/>
            <p:nvPr/>
          </p:nvSpPr>
          <p:spPr>
            <a:xfrm>
              <a:off x="898737" y="7592243"/>
              <a:ext cx="954107" cy="400110"/>
            </a:xfrm>
            <a:prstGeom prst="rect">
              <a:avLst/>
            </a:prstGeom>
            <a:noFill/>
          </p:spPr>
          <p:txBody>
            <a:bodyPr wrap="none" rtlCol="0">
              <a:spAutoFit/>
            </a:bodyPr>
            <a:lstStyle/>
            <a:p>
              <a:r>
                <a:rPr lang="ja-JP" altLang="en-US" sz="20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ご注意</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82" y="7573984"/>
              <a:ext cx="355948" cy="311455"/>
            </a:xfrm>
            <a:prstGeom prst="rect">
              <a:avLst/>
            </a:prstGeom>
          </p:spPr>
        </p:pic>
      </p:grpSp>
      <p:graphicFrame>
        <p:nvGraphicFramePr>
          <p:cNvPr id="8" name="表 7"/>
          <p:cNvGraphicFramePr>
            <a:graphicFrameLocks noGrp="1"/>
          </p:cNvGraphicFramePr>
          <p:nvPr>
            <p:extLst>
              <p:ext uri="{D42A27DB-BD31-4B8C-83A1-F6EECF244321}">
                <p14:modId xmlns:p14="http://schemas.microsoft.com/office/powerpoint/2010/main" val="2303315618"/>
              </p:ext>
            </p:extLst>
          </p:nvPr>
        </p:nvGraphicFramePr>
        <p:xfrm>
          <a:off x="426452" y="4184193"/>
          <a:ext cx="1907437" cy="2272422"/>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563880">
                  <a:extLst>
                    <a:ext uri="{9D8B030D-6E8A-4147-A177-3AD203B41FA5}">
                      <a16:colId xmlns:a16="http://schemas.microsoft.com/office/drawing/2014/main" val="20000"/>
                    </a:ext>
                  </a:extLst>
                </a:gridCol>
                <a:gridCol w="1343557">
                  <a:extLst>
                    <a:ext uri="{9D8B030D-6E8A-4147-A177-3AD203B41FA5}">
                      <a16:colId xmlns:a16="http://schemas.microsoft.com/office/drawing/2014/main" val="20001"/>
                    </a:ext>
                  </a:extLst>
                </a:gridCol>
              </a:tblGrid>
              <a:tr h="299777">
                <a:tc>
                  <a:txBody>
                    <a:bodyPr/>
                    <a:lstStyle/>
                    <a:p>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製品名</a:t>
                      </a: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　除菌デスクライト　</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9777">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型</a:t>
                      </a:r>
                      <a:r>
                        <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番</a:t>
                      </a:r>
                      <a:endPar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L20230510</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3760">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サイズ</a:t>
                      </a:r>
                      <a:endPar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ja-JP" altLang="en-US" sz="700" b="0" i="0" kern="1200">
                          <a:solidFill>
                            <a:schemeClr val="tx1"/>
                          </a:solidFill>
                          <a:effectLst/>
                          <a:latin typeface="+mn-lt"/>
                          <a:ea typeface="+mn-ea"/>
                          <a:cs typeface="+mn-cs"/>
                        </a:rPr>
                        <a:t>ヘッド</a:t>
                      </a:r>
                      <a:r>
                        <a:rPr kumimoji="1" lang="en-US" altLang="ja-JP" sz="700" b="0" i="0" kern="1200" dirty="0">
                          <a:solidFill>
                            <a:schemeClr val="tx1"/>
                          </a:solidFill>
                          <a:effectLst/>
                          <a:latin typeface="+mn-lt"/>
                          <a:ea typeface="+mn-ea"/>
                          <a:cs typeface="+mn-cs"/>
                        </a:rPr>
                        <a:t>:</a:t>
                      </a:r>
                      <a:r>
                        <a:rPr kumimoji="1" lang="ja-JP" altLang="en-US" sz="700" b="0" i="0" kern="1200">
                          <a:solidFill>
                            <a:schemeClr val="tx1"/>
                          </a:solidFill>
                          <a:effectLst/>
                          <a:latin typeface="+mn-lt"/>
                          <a:ea typeface="+mn-ea"/>
                          <a:cs typeface="+mn-cs"/>
                        </a:rPr>
                        <a:t>約</a:t>
                      </a:r>
                      <a:r>
                        <a:rPr kumimoji="1" lang="en" altLang="ja-JP" sz="700" b="0" i="0" kern="1200" dirty="0">
                          <a:solidFill>
                            <a:schemeClr val="tx1"/>
                          </a:solidFill>
                          <a:effectLst/>
                          <a:latin typeface="+mn-lt"/>
                          <a:ea typeface="+mn-ea"/>
                          <a:cs typeface="+mn-cs"/>
                        </a:rPr>
                        <a:t>W3.5×H1.7×D30cm</a:t>
                      </a:r>
                      <a:r>
                        <a:rPr kumimoji="1" lang="ja-JP" altLang="en" sz="700" b="0" i="0" kern="1200">
                          <a:solidFill>
                            <a:schemeClr val="tx1"/>
                          </a:solidFill>
                          <a:effectLst/>
                          <a:latin typeface="+mn-lt"/>
                          <a:ea typeface="+mn-ea"/>
                          <a:cs typeface="+mn-cs"/>
                        </a:rPr>
                        <a:t>、</a:t>
                      </a:r>
                      <a:r>
                        <a:rPr kumimoji="1" lang="ja-JP" altLang="en-US" sz="700" b="0" i="0" kern="1200">
                          <a:solidFill>
                            <a:schemeClr val="tx1"/>
                          </a:solidFill>
                          <a:effectLst/>
                          <a:latin typeface="+mn-lt"/>
                          <a:ea typeface="+mn-ea"/>
                          <a:cs typeface="+mn-cs"/>
                        </a:rPr>
                        <a:t>アーム</a:t>
                      </a:r>
                      <a:r>
                        <a:rPr kumimoji="1" lang="en-US" altLang="ja-JP" sz="700" b="0" i="0" kern="1200" dirty="0">
                          <a:solidFill>
                            <a:schemeClr val="tx1"/>
                          </a:solidFill>
                          <a:effectLst/>
                          <a:latin typeface="+mn-lt"/>
                          <a:ea typeface="+mn-ea"/>
                          <a:cs typeface="+mn-cs"/>
                        </a:rPr>
                        <a:t>:</a:t>
                      </a:r>
                      <a:r>
                        <a:rPr kumimoji="1" lang="ja-JP" altLang="en-US" sz="700" b="0" i="0" kern="1200">
                          <a:solidFill>
                            <a:schemeClr val="tx1"/>
                          </a:solidFill>
                          <a:effectLst/>
                          <a:latin typeface="+mn-lt"/>
                          <a:ea typeface="+mn-ea"/>
                          <a:cs typeface="+mn-cs"/>
                        </a:rPr>
                        <a:t>約</a:t>
                      </a:r>
                      <a:r>
                        <a:rPr kumimoji="1" lang="en-US" altLang="ja-JP" sz="700" b="0" i="0" kern="1200" dirty="0">
                          <a:solidFill>
                            <a:schemeClr val="tx1"/>
                          </a:solidFill>
                          <a:effectLst/>
                          <a:latin typeface="+mn-lt"/>
                          <a:ea typeface="+mn-ea"/>
                          <a:cs typeface="+mn-cs"/>
                        </a:rPr>
                        <a:t>34</a:t>
                      </a:r>
                      <a:r>
                        <a:rPr kumimoji="1" lang="en" altLang="ja-JP" sz="700" b="0" i="0" kern="1200" dirty="0">
                          <a:solidFill>
                            <a:schemeClr val="tx1"/>
                          </a:solidFill>
                          <a:effectLst/>
                          <a:latin typeface="+mn-lt"/>
                          <a:ea typeface="+mn-ea"/>
                          <a:cs typeface="+mn-cs"/>
                        </a:rPr>
                        <a:t>cm</a:t>
                      </a:r>
                      <a:r>
                        <a:rPr kumimoji="1" lang="ja-JP" altLang="en" sz="700" b="0" i="0" kern="1200">
                          <a:solidFill>
                            <a:schemeClr val="tx1"/>
                          </a:solidFill>
                          <a:effectLst/>
                          <a:latin typeface="+mn-lt"/>
                          <a:ea typeface="+mn-ea"/>
                          <a:cs typeface="+mn-cs"/>
                        </a:rPr>
                        <a:t>、</a:t>
                      </a:r>
                      <a:r>
                        <a:rPr kumimoji="1" lang="ja-JP" altLang="en-US" sz="700" b="0" i="0" kern="1200">
                          <a:solidFill>
                            <a:schemeClr val="tx1"/>
                          </a:solidFill>
                          <a:effectLst/>
                          <a:latin typeface="+mn-lt"/>
                          <a:ea typeface="+mn-ea"/>
                          <a:cs typeface="+mn-cs"/>
                        </a:rPr>
                        <a:t>ベース</a:t>
                      </a:r>
                      <a:r>
                        <a:rPr kumimoji="1" lang="en-US" altLang="ja-JP" sz="700" b="0" i="0" kern="1200" dirty="0">
                          <a:solidFill>
                            <a:schemeClr val="tx1"/>
                          </a:solidFill>
                          <a:effectLst/>
                          <a:latin typeface="+mn-lt"/>
                          <a:ea typeface="+mn-ea"/>
                          <a:cs typeface="+mn-cs"/>
                        </a:rPr>
                        <a:t>:</a:t>
                      </a:r>
                      <a:r>
                        <a:rPr kumimoji="1" lang="ja-JP" altLang="en-US" sz="700" b="0" i="0" kern="1200">
                          <a:solidFill>
                            <a:schemeClr val="tx1"/>
                          </a:solidFill>
                          <a:effectLst/>
                          <a:latin typeface="+mn-lt"/>
                          <a:ea typeface="+mn-ea"/>
                          <a:cs typeface="+mn-cs"/>
                        </a:rPr>
                        <a:t>約</a:t>
                      </a:r>
                      <a:r>
                        <a:rPr kumimoji="1" lang="en" altLang="ja-JP" sz="700" b="0" i="0" kern="1200" dirty="0">
                          <a:solidFill>
                            <a:schemeClr val="tx1"/>
                          </a:solidFill>
                          <a:effectLst/>
                          <a:latin typeface="+mn-lt"/>
                          <a:ea typeface="+mn-ea"/>
                          <a:cs typeface="+mn-cs"/>
                        </a:rPr>
                        <a:t>W9.7×H2×D16cm</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551421"/>
                  </a:ext>
                </a:extLst>
              </a:tr>
              <a:tr h="299777">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重</a:t>
                      </a:r>
                      <a:r>
                        <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量</a:t>
                      </a:r>
                      <a:endPar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500g</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90278"/>
                  </a:ext>
                </a:extLst>
              </a:tr>
              <a:tr h="299777">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kumimoji="1" lang="ja-JP" altLang="en-US" sz="7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消費電力</a:t>
                      </a:r>
                      <a:endParaRPr kumimoji="1" lang="ja-JP" altLang="en-US" sz="7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4.5w</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594718"/>
                  </a:ext>
                </a:extLst>
              </a:tr>
              <a:tr h="299777">
                <a:tc>
                  <a:txBody>
                    <a:bodyPr/>
                    <a:lstStyle/>
                    <a:p>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材</a:t>
                      </a:r>
                      <a:r>
                        <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質</a:t>
                      </a:r>
                      <a:endPar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ABS</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樹脂</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9777">
                <a:tc>
                  <a:txBody>
                    <a:bodyPr/>
                    <a:lstStyle/>
                    <a:p>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付属品</a:t>
                      </a: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電源コード</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08000" marT="10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正方形/長方形 10"/>
          <p:cNvSpPr/>
          <p:nvPr/>
        </p:nvSpPr>
        <p:spPr>
          <a:xfrm>
            <a:off x="426452" y="3479738"/>
            <a:ext cx="6665497" cy="216896"/>
          </a:xfrm>
          <a:prstGeom prst="rect">
            <a:avLst/>
          </a:prstGeom>
          <a:solidFill>
            <a:srgbClr val="00B0F0">
              <a:alpha val="67000"/>
            </a:srgb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p:cNvSpPr txBox="1"/>
          <p:nvPr/>
        </p:nvSpPr>
        <p:spPr>
          <a:xfrm>
            <a:off x="3328432" y="3491765"/>
            <a:ext cx="902812" cy="261610"/>
          </a:xfrm>
          <a:prstGeom prst="rect">
            <a:avLst/>
          </a:prstGeom>
          <a:noFill/>
          <a:effectLst>
            <a:outerShdw blurRad="50800" dist="38100" dir="2700000" algn="tl" rotWithShape="0">
              <a:schemeClr val="bg1">
                <a:alpha val="40000"/>
              </a:schemeClr>
            </a:outerShdw>
          </a:effectLst>
        </p:spPr>
        <p:txBody>
          <a:bodyPr wrap="none" rtlCol="0">
            <a:spAutoFit/>
          </a:bodyPr>
          <a:lstStyle/>
          <a:p>
            <a:pPr algn="ctr"/>
            <a:r>
              <a:rPr lang="ja-JP" altLang="en-US" sz="1100" b="1" spc="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製品仕様</a:t>
            </a:r>
          </a:p>
        </p:txBody>
      </p:sp>
      <p:sp>
        <p:nvSpPr>
          <p:cNvPr id="39" name="テキスト プレースホルダー 38"/>
          <p:cNvSpPr>
            <a:spLocks noGrp="1"/>
          </p:cNvSpPr>
          <p:nvPr>
            <p:ph type="body" sz="quarter" idx="17"/>
          </p:nvPr>
        </p:nvSpPr>
        <p:spPr>
          <a:xfrm>
            <a:off x="2029142" y="7618583"/>
            <a:ext cx="5062806" cy="684152"/>
          </a:xfrm>
        </p:spPr>
        <p:txBody>
          <a:bodyPr>
            <a:normAutofit/>
          </a:bodyPr>
          <a:lstStyle/>
          <a:p>
            <a:pPr>
              <a:spcBef>
                <a:spcPts val="200"/>
              </a:spcBef>
            </a:pPr>
            <a:r>
              <a:rPr kumimoji="1" lang="ja-JP" altLang="en-US"/>
              <a:t>製品仕様は</a:t>
            </a:r>
            <a:r>
              <a:rPr kumimoji="1" lang="en-US" altLang="ja-JP" dirty="0"/>
              <a:t>2023/5</a:t>
            </a:r>
            <a:r>
              <a:rPr kumimoji="1" lang="ja-JP" altLang="en-US"/>
              <a:t>月現在で予告なく変更致します。</a:t>
            </a:r>
            <a:endParaRPr kumimoji="1" lang="en-US" altLang="ja-JP" dirty="0"/>
          </a:p>
          <a:p>
            <a:pPr>
              <a:lnSpc>
                <a:spcPct val="100000"/>
              </a:lnSpc>
              <a:spcBef>
                <a:spcPts val="200"/>
              </a:spcBef>
            </a:pPr>
            <a:r>
              <a:rPr lang="ja-JP" altLang="en-US"/>
              <a:t>製品保証期間は設置後より１年間です。（通常の使用において故障した場合は無償修理または交換致します。</a:t>
            </a:r>
            <a:endParaRPr lang="en-US" altLang="ja-JP" dirty="0"/>
          </a:p>
          <a:p>
            <a:pPr>
              <a:lnSpc>
                <a:spcPct val="100000"/>
              </a:lnSpc>
              <a:spcBef>
                <a:spcPts val="200"/>
              </a:spcBef>
            </a:pPr>
            <a:r>
              <a:rPr lang="ja-JP" altLang="en-US"/>
              <a:t>筐体等は個別に設計致します。</a:t>
            </a:r>
            <a:endParaRPr lang="en-US" altLang="ja-JP" dirty="0"/>
          </a:p>
          <a:p>
            <a:pPr>
              <a:lnSpc>
                <a:spcPct val="100000"/>
              </a:lnSpc>
              <a:spcBef>
                <a:spcPts val="200"/>
              </a:spcBef>
            </a:pPr>
            <a:endParaRPr lang="en-US" altLang="ja-JP" dirty="0"/>
          </a:p>
          <a:p>
            <a:pPr>
              <a:lnSpc>
                <a:spcPct val="100000"/>
              </a:lnSpc>
              <a:spcBef>
                <a:spcPts val="300"/>
              </a:spcBef>
            </a:pPr>
            <a:endParaRPr lang="en-US" altLang="ja-JP" dirty="0"/>
          </a:p>
          <a:p>
            <a:endParaRPr kumimoji="1" lang="ja-JP" altLang="en-US" dirty="0"/>
          </a:p>
        </p:txBody>
      </p:sp>
      <p:sp>
        <p:nvSpPr>
          <p:cNvPr id="31" name="テキスト プレースホルダー 30"/>
          <p:cNvSpPr>
            <a:spLocks noGrp="1"/>
          </p:cNvSpPr>
          <p:nvPr>
            <p:ph type="body" sz="quarter" idx="11"/>
          </p:nvPr>
        </p:nvSpPr>
        <p:spPr>
          <a:xfrm>
            <a:off x="512179" y="8835163"/>
            <a:ext cx="3231146" cy="392977"/>
          </a:xfrm>
        </p:spPr>
        <p:txBody>
          <a:bodyPr/>
          <a:lstStyle/>
          <a:p>
            <a:r>
              <a:rPr kumimoji="1" lang="ja-JP" altLang="en-US">
                <a:effectLst>
                  <a:outerShdw blurRad="50800" dist="38100" dir="2700000" algn="tl" rotWithShape="0">
                    <a:prstClr val="black">
                      <a:alpha val="40000"/>
                    </a:prstClr>
                  </a:outerShdw>
                </a:effectLst>
              </a:rPr>
              <a:t>株式会社</a:t>
            </a:r>
            <a:r>
              <a:rPr kumimoji="1" lang="en-US" altLang="ja-JP" dirty="0">
                <a:effectLst>
                  <a:outerShdw blurRad="50800" dist="38100" dir="2700000" algn="tl" rotWithShape="0">
                    <a:prstClr val="black">
                      <a:alpha val="40000"/>
                    </a:prstClr>
                  </a:outerShdw>
                </a:effectLst>
              </a:rPr>
              <a:t>SAIKYO</a:t>
            </a:r>
            <a:endParaRPr kumimoji="1" lang="ja-JP" altLang="en-US" dirty="0">
              <a:effectLst>
                <a:outerShdw blurRad="50800" dist="38100" dir="2700000" algn="tl" rotWithShape="0">
                  <a:prstClr val="black">
                    <a:alpha val="40000"/>
                  </a:prstClr>
                </a:outerShdw>
              </a:effectLst>
            </a:endParaRPr>
          </a:p>
        </p:txBody>
      </p:sp>
      <p:sp>
        <p:nvSpPr>
          <p:cNvPr id="32" name="テキスト プレースホルダー 31"/>
          <p:cNvSpPr>
            <a:spLocks noGrp="1"/>
          </p:cNvSpPr>
          <p:nvPr>
            <p:ph type="body" sz="quarter" idx="12"/>
          </p:nvPr>
        </p:nvSpPr>
        <p:spPr>
          <a:xfrm>
            <a:off x="512179" y="9137868"/>
            <a:ext cx="3231146" cy="283244"/>
          </a:xfrm>
        </p:spPr>
        <p:txBody>
          <a:bodyPr/>
          <a:lstStyle/>
          <a:p>
            <a:r>
              <a:rPr kumimoji="1" lang="ja-JP" altLang="en-US" b="1"/>
              <a:t>〒</a:t>
            </a:r>
            <a:r>
              <a:rPr kumimoji="1" lang="en-US" altLang="ja-JP" b="1" dirty="0"/>
              <a:t>310-0853</a:t>
            </a:r>
            <a:r>
              <a:rPr kumimoji="1" lang="ja-JP" altLang="en-US" b="1"/>
              <a:t> 茨城県水戸市平須町１８２２−</a:t>
            </a:r>
            <a:r>
              <a:rPr kumimoji="1" lang="en-US" altLang="ja-JP" b="1" dirty="0"/>
              <a:t>285</a:t>
            </a:r>
          </a:p>
          <a:p>
            <a:endParaRPr kumimoji="1" lang="ja-JP" altLang="en-US" dirty="0"/>
          </a:p>
        </p:txBody>
      </p:sp>
      <p:sp>
        <p:nvSpPr>
          <p:cNvPr id="33" name="テキスト プレースホルダー 32"/>
          <p:cNvSpPr>
            <a:spLocks noGrp="1"/>
          </p:cNvSpPr>
          <p:nvPr>
            <p:ph type="body" sz="quarter" idx="13"/>
          </p:nvPr>
        </p:nvSpPr>
        <p:spPr>
          <a:xfrm>
            <a:off x="512175" y="9736140"/>
            <a:ext cx="3231150" cy="259346"/>
          </a:xfrm>
        </p:spPr>
        <p:txBody>
          <a:bodyPr/>
          <a:lstStyle/>
          <a:p>
            <a:r>
              <a:rPr lang="en" altLang="ja-JP" b="1" dirty="0"/>
              <a:t> </a:t>
            </a:r>
            <a:r>
              <a:rPr kumimoji="1" lang="en" altLang="ja-JP" b="1" dirty="0"/>
              <a:t>https://</a:t>
            </a:r>
            <a:r>
              <a:rPr kumimoji="1" lang="en" altLang="ja-JP" b="1" dirty="0" err="1"/>
              <a:t>www.lightrenovation.com</a:t>
            </a:r>
            <a:r>
              <a:rPr kumimoji="1" lang="en" altLang="ja-JP" b="1" dirty="0"/>
              <a:t>/</a:t>
            </a:r>
            <a:endParaRPr kumimoji="1" lang="ja-JP" altLang="en-US" b="1" dirty="0"/>
          </a:p>
        </p:txBody>
      </p:sp>
      <p:sp>
        <p:nvSpPr>
          <p:cNvPr id="34" name="テキスト プレースホルダー 33"/>
          <p:cNvSpPr>
            <a:spLocks noGrp="1"/>
          </p:cNvSpPr>
          <p:nvPr>
            <p:ph type="body" sz="quarter" idx="15"/>
          </p:nvPr>
        </p:nvSpPr>
        <p:spPr>
          <a:xfrm>
            <a:off x="1375790" y="9339899"/>
            <a:ext cx="2788920" cy="479668"/>
          </a:xfrm>
        </p:spPr>
        <p:txBody>
          <a:bodyPr>
            <a:normAutofit/>
          </a:bodyPr>
          <a:lstStyle/>
          <a:p>
            <a:pPr>
              <a:lnSpc>
                <a:spcPct val="100000"/>
              </a:lnSpc>
              <a:spcBef>
                <a:spcPts val="0"/>
              </a:spcBef>
            </a:pPr>
            <a:r>
              <a:rPr lang="en-US" altLang="ja-JP" sz="1200" dirty="0"/>
              <a:t>029-297-4411</a:t>
            </a:r>
          </a:p>
          <a:p>
            <a:pPr>
              <a:lnSpc>
                <a:spcPct val="100000"/>
              </a:lnSpc>
              <a:spcBef>
                <a:spcPts val="0"/>
              </a:spcBef>
            </a:pPr>
            <a:r>
              <a:rPr lang="en-US" altLang="ja-JP" sz="1200" dirty="0"/>
              <a:t>029-297-2855</a:t>
            </a:r>
            <a:endParaRPr lang="ja-JP" altLang="en-US" sz="1200" dirty="0"/>
          </a:p>
        </p:txBody>
      </p:sp>
      <p:sp>
        <p:nvSpPr>
          <p:cNvPr id="46" name="テキスト プレースホルダー 45"/>
          <p:cNvSpPr>
            <a:spLocks noGrp="1"/>
          </p:cNvSpPr>
          <p:nvPr>
            <p:ph type="body" sz="quarter" idx="24"/>
          </p:nvPr>
        </p:nvSpPr>
        <p:spPr>
          <a:xfrm>
            <a:off x="442212" y="348169"/>
            <a:ext cx="6670373" cy="483332"/>
          </a:xfrm>
          <a:effectLst>
            <a:outerShdw blurRad="50800" dist="38100" dir="2700000" algn="tl" rotWithShape="0">
              <a:prstClr val="black">
                <a:alpha val="40000"/>
              </a:prstClr>
            </a:outerShdw>
          </a:effectLst>
        </p:spPr>
        <p:txBody>
          <a:bodyPr/>
          <a:lstStyle/>
          <a:p>
            <a:r>
              <a:rPr kumimoji="1" lang="ja-JP" altLang="en-US">
                <a:solidFill>
                  <a:srgbClr val="00B0F0"/>
                </a:solidFill>
              </a:rPr>
              <a:t>　　除菌、超省エネ</a:t>
            </a:r>
            <a:r>
              <a:rPr kumimoji="1" lang="en-US" altLang="ja-JP" dirty="0">
                <a:solidFill>
                  <a:srgbClr val="00B0F0"/>
                </a:solidFill>
              </a:rPr>
              <a:t>LED</a:t>
            </a:r>
            <a:r>
              <a:rPr kumimoji="1" lang="ja-JP" altLang="en-US">
                <a:solidFill>
                  <a:srgbClr val="00B0F0"/>
                </a:solidFill>
              </a:rPr>
              <a:t>照明ラインナップ</a:t>
            </a:r>
            <a:endParaRPr kumimoji="1" lang="ja-JP" altLang="en-US" dirty="0">
              <a:solidFill>
                <a:srgbClr val="00B0F0"/>
              </a:solidFill>
            </a:endParaRPr>
          </a:p>
        </p:txBody>
      </p:sp>
      <p:sp>
        <p:nvSpPr>
          <p:cNvPr id="55" name="テキスト プレースホルダー 54"/>
          <p:cNvSpPr>
            <a:spLocks noGrp="1"/>
          </p:cNvSpPr>
          <p:nvPr>
            <p:ph type="body" sz="quarter" idx="30"/>
          </p:nvPr>
        </p:nvSpPr>
        <p:spPr>
          <a:xfrm>
            <a:off x="393800" y="3846017"/>
            <a:ext cx="6826150" cy="396286"/>
          </a:xfrm>
          <a:effectLst>
            <a:outerShdw blurRad="50800" dist="38100" dir="2700000" algn="tl" rotWithShape="0">
              <a:prstClr val="black">
                <a:alpha val="40000"/>
              </a:prstClr>
            </a:outerShdw>
          </a:effectLst>
        </p:spPr>
        <p:txBody>
          <a:bodyPr/>
          <a:lstStyle/>
          <a:p>
            <a:r>
              <a:rPr lang="en-US" altLang="ja-JP" sz="1100" dirty="0"/>
              <a:t> </a:t>
            </a:r>
            <a:r>
              <a:rPr lang="ja-JP" altLang="en-US" sz="1100"/>
              <a:t>超省エネ除菌デスクライト　　　超エネ除菌蛍光灯タイプ</a:t>
            </a:r>
            <a:r>
              <a:rPr lang="en-US" altLang="ja-JP" sz="1100" dirty="0"/>
              <a:t>LED</a:t>
            </a:r>
            <a:r>
              <a:rPr lang="ja-JP" altLang="en-US" sz="1100"/>
              <a:t>照明　　　超省エネ除菌ネダウンライト</a:t>
            </a:r>
            <a:endParaRPr lang="ja-JP" altLang="en-US" sz="1100" dirty="0"/>
          </a:p>
        </p:txBody>
      </p:sp>
      <p:sp>
        <p:nvSpPr>
          <p:cNvPr id="56" name="テキスト プレースホルダー 55"/>
          <p:cNvSpPr>
            <a:spLocks noGrp="1"/>
          </p:cNvSpPr>
          <p:nvPr>
            <p:ph type="body" sz="quarter" idx="31"/>
          </p:nvPr>
        </p:nvSpPr>
        <p:spPr>
          <a:xfrm>
            <a:off x="3777398" y="8492307"/>
            <a:ext cx="3213952" cy="228556"/>
          </a:xfrm>
        </p:spPr>
        <p:txBody>
          <a:bodyPr/>
          <a:lstStyle/>
          <a:p>
            <a:r>
              <a:rPr kumimoji="1" lang="ja-JP" altLang="en-US">
                <a:effectLst>
                  <a:outerShdw blurRad="50800" dist="38100" dir="2700000" algn="tl" rotWithShape="0">
                    <a:prstClr val="black">
                      <a:alpha val="40000"/>
                    </a:prstClr>
                  </a:outerShdw>
                </a:effectLst>
              </a:rPr>
              <a:t>販売代理店</a:t>
            </a:r>
            <a:endParaRPr kumimoji="1" lang="ja-JP" altLang="en-US" dirty="0">
              <a:effectLst>
                <a:outerShdw blurRad="50800" dist="38100" dir="2700000" algn="tl" rotWithShape="0">
                  <a:prstClr val="black">
                    <a:alpha val="40000"/>
                  </a:prstClr>
                </a:outerShdw>
              </a:effectLst>
            </a:endParaRPr>
          </a:p>
        </p:txBody>
      </p:sp>
      <p:cxnSp>
        <p:nvCxnSpPr>
          <p:cNvPr id="91" name="直線コネクタ 90"/>
          <p:cNvCxnSpPr/>
          <p:nvPr/>
        </p:nvCxnSpPr>
        <p:spPr>
          <a:xfrm>
            <a:off x="442212" y="736320"/>
            <a:ext cx="6670373" cy="12700"/>
          </a:xfrm>
          <a:prstGeom prst="line">
            <a:avLst/>
          </a:prstGeom>
          <a:ln>
            <a:solidFill>
              <a:srgbClr val="0070C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553453" y="9322249"/>
            <a:ext cx="703078" cy="461665"/>
          </a:xfrm>
          <a:prstGeom prst="rect">
            <a:avLst/>
          </a:prstGeom>
          <a:noFill/>
        </p:spPr>
        <p:txBody>
          <a:bodyPr wrap="none" rtlCol="0">
            <a:spAutoFit/>
          </a:bodyPr>
          <a:lstStyle/>
          <a:p>
            <a:r>
              <a:rPr lang="en-US" altLang="ja-JP" sz="1200" b="1" dirty="0">
                <a:solidFill>
                  <a:srgbClr val="262626"/>
                </a:solidFill>
                <a:latin typeface="メイリオ" panose="020B0604030504040204" pitchFamily="50" charset="-128"/>
                <a:ea typeface="メイリオ" panose="020B0604030504040204" pitchFamily="50" charset="-128"/>
                <a:cs typeface="メイリオ" panose="020B0604030504040204" pitchFamily="50" charset="-128"/>
              </a:rPr>
              <a:t>    TEL</a:t>
            </a:r>
          </a:p>
          <a:p>
            <a:r>
              <a:rPr lang="en-US" altLang="ja-JP" sz="1200" b="1" dirty="0">
                <a:solidFill>
                  <a:srgbClr val="262626"/>
                </a:solidFill>
                <a:latin typeface="メイリオ" panose="020B0604030504040204" pitchFamily="50" charset="-128"/>
                <a:ea typeface="メイリオ" panose="020B0604030504040204" pitchFamily="50" charset="-128"/>
                <a:cs typeface="メイリオ" panose="020B0604030504040204" pitchFamily="50" charset="-128"/>
              </a:rPr>
              <a:t>    FAX</a:t>
            </a:r>
            <a:endParaRPr lang="ja-JP" altLang="en-US" sz="1200" b="1" dirty="0">
              <a:solidFill>
                <a:srgbClr val="262626"/>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2" name="図 61">
            <a:extLst>
              <a:ext uri="{FF2B5EF4-FFF2-40B4-BE49-F238E27FC236}">
                <a16:creationId xmlns:a16="http://schemas.microsoft.com/office/drawing/2014/main" id="{23485D00-FC50-199C-3537-69FECBF53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89757" y="1432924"/>
            <a:ext cx="1927545" cy="1678229"/>
          </a:xfrm>
          <a:prstGeom prst="rect">
            <a:avLst/>
          </a:prstGeom>
        </p:spPr>
      </p:pic>
      <p:pic>
        <p:nvPicPr>
          <p:cNvPr id="66" name="図 65">
            <a:extLst>
              <a:ext uri="{FF2B5EF4-FFF2-40B4-BE49-F238E27FC236}">
                <a16:creationId xmlns:a16="http://schemas.microsoft.com/office/drawing/2014/main" id="{95918BB1-8528-C42C-5807-4B27A4BA6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8188" y="1440421"/>
            <a:ext cx="2258747" cy="1733331"/>
          </a:xfrm>
          <a:prstGeom prst="rect">
            <a:avLst/>
          </a:prstGeom>
        </p:spPr>
      </p:pic>
      <p:graphicFrame>
        <p:nvGraphicFramePr>
          <p:cNvPr id="16" name="表 15">
            <a:extLst>
              <a:ext uri="{FF2B5EF4-FFF2-40B4-BE49-F238E27FC236}">
                <a16:creationId xmlns:a16="http://schemas.microsoft.com/office/drawing/2014/main" id="{D538FC85-F29A-E0F1-E773-6904F56E9B3F}"/>
              </a:ext>
            </a:extLst>
          </p:cNvPr>
          <p:cNvGraphicFramePr>
            <a:graphicFrameLocks noGrp="1"/>
          </p:cNvGraphicFramePr>
          <p:nvPr>
            <p:extLst>
              <p:ext uri="{D42A27DB-BD31-4B8C-83A1-F6EECF244321}">
                <p14:modId xmlns:p14="http://schemas.microsoft.com/office/powerpoint/2010/main" val="1314735972"/>
              </p:ext>
            </p:extLst>
          </p:nvPr>
        </p:nvGraphicFramePr>
        <p:xfrm>
          <a:off x="2687983" y="4174583"/>
          <a:ext cx="1939234" cy="2282032"/>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595677">
                  <a:extLst>
                    <a:ext uri="{9D8B030D-6E8A-4147-A177-3AD203B41FA5}">
                      <a16:colId xmlns:a16="http://schemas.microsoft.com/office/drawing/2014/main" val="20000"/>
                    </a:ext>
                  </a:extLst>
                </a:gridCol>
                <a:gridCol w="1343557">
                  <a:extLst>
                    <a:ext uri="{9D8B030D-6E8A-4147-A177-3AD203B41FA5}">
                      <a16:colId xmlns:a16="http://schemas.microsoft.com/office/drawing/2014/main" val="20001"/>
                    </a:ext>
                  </a:extLst>
                </a:gridCol>
              </a:tblGrid>
              <a:tr h="360958">
                <a:tc>
                  <a:txBody>
                    <a:bodyPr/>
                    <a:lstStyle/>
                    <a:p>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製品名</a:t>
                      </a: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ctr"/>
                      <a:r>
                        <a:rPr kumimoji="1" lang="ja-JP" altLang="en-US" sz="800">
                          <a:latin typeface="メイリオ" panose="020B0604030504040204" pitchFamily="50" charset="-128"/>
                          <a:ea typeface="メイリオ" panose="020B0604030504040204" pitchFamily="50" charset="-128"/>
                          <a:cs typeface="メイリオ" panose="020B0604030504040204" pitchFamily="50" charset="-128"/>
                        </a:rPr>
                        <a:t>除菌</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LED</a:t>
                      </a:r>
                      <a:r>
                        <a:rPr kumimoji="1" lang="ja-JP" altLang="en-US" sz="800">
                          <a:latin typeface="メイリオ" panose="020B0604030504040204" pitchFamily="50" charset="-128"/>
                          <a:ea typeface="メイリオ" panose="020B0604030504040204" pitchFamily="50" charset="-128"/>
                          <a:cs typeface="メイリオ" panose="020B0604030504040204" pitchFamily="50" charset="-128"/>
                        </a:rPr>
                        <a:t>蛍光灯タイプ</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       1200mm</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0179">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型</a:t>
                      </a:r>
                      <a:r>
                        <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番</a:t>
                      </a:r>
                      <a:endPar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L20230520</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0179">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サイズ</a:t>
                      </a:r>
                      <a:endPar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1200mm</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551421"/>
                  </a:ext>
                </a:extLst>
              </a:tr>
              <a:tr h="320179">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重</a:t>
                      </a:r>
                      <a:r>
                        <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量</a:t>
                      </a:r>
                      <a:endPar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240g</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90278"/>
                  </a:ext>
                </a:extLst>
              </a:tr>
              <a:tr h="320179">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kumimoji="1" lang="ja-JP" altLang="en-US" sz="7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消費電力</a:t>
                      </a:r>
                      <a:endParaRPr kumimoji="1" lang="ja-JP" altLang="en-US" sz="7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16w</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594718"/>
                  </a:ext>
                </a:extLst>
              </a:tr>
              <a:tr h="320179">
                <a:tc>
                  <a:txBody>
                    <a:bodyPr/>
                    <a:lstStyle/>
                    <a:p>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材</a:t>
                      </a:r>
                      <a:r>
                        <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質</a:t>
                      </a:r>
                      <a:endPar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ja-JP" altLang="en-US" sz="800">
                          <a:latin typeface="メイリオ" panose="020B0604030504040204" pitchFamily="50" charset="-128"/>
                          <a:ea typeface="メイリオ" panose="020B0604030504040204" pitchFamily="50" charset="-128"/>
                          <a:cs typeface="メイリオ" panose="020B0604030504040204" pitchFamily="50" charset="-128"/>
                        </a:rPr>
                        <a:t>ポリカーボネート樹脂</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0179">
                <a:tc>
                  <a:txBody>
                    <a:bodyPr/>
                    <a:lstStyle/>
                    <a:p>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付属品</a:t>
                      </a: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無</a:t>
                      </a:r>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し</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7" name="表 16">
            <a:extLst>
              <a:ext uri="{FF2B5EF4-FFF2-40B4-BE49-F238E27FC236}">
                <a16:creationId xmlns:a16="http://schemas.microsoft.com/office/drawing/2014/main" id="{060AD343-F472-2FBE-6F88-7C54C93A2D73}"/>
              </a:ext>
            </a:extLst>
          </p:cNvPr>
          <p:cNvGraphicFramePr>
            <a:graphicFrameLocks noGrp="1"/>
          </p:cNvGraphicFramePr>
          <p:nvPr>
            <p:extLst>
              <p:ext uri="{D42A27DB-BD31-4B8C-83A1-F6EECF244321}">
                <p14:modId xmlns:p14="http://schemas.microsoft.com/office/powerpoint/2010/main" val="1847228299"/>
              </p:ext>
            </p:extLst>
          </p:nvPr>
        </p:nvGraphicFramePr>
        <p:xfrm>
          <a:off x="5052116" y="4184191"/>
          <a:ext cx="1939234" cy="2272424"/>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595677">
                  <a:extLst>
                    <a:ext uri="{9D8B030D-6E8A-4147-A177-3AD203B41FA5}">
                      <a16:colId xmlns:a16="http://schemas.microsoft.com/office/drawing/2014/main" val="20000"/>
                    </a:ext>
                  </a:extLst>
                </a:gridCol>
                <a:gridCol w="1343557">
                  <a:extLst>
                    <a:ext uri="{9D8B030D-6E8A-4147-A177-3AD203B41FA5}">
                      <a16:colId xmlns:a16="http://schemas.microsoft.com/office/drawing/2014/main" val="20001"/>
                    </a:ext>
                  </a:extLst>
                </a:gridCol>
              </a:tblGrid>
              <a:tr h="324632">
                <a:tc>
                  <a:txBody>
                    <a:bodyPr/>
                    <a:lstStyle/>
                    <a:p>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製品名</a:t>
                      </a: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除菌ダウンライト</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4632">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型番</a:t>
                      </a: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L20230530</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4632">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サイズ</a:t>
                      </a:r>
                      <a:endPar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160mmx120mm</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551421"/>
                  </a:ext>
                </a:extLst>
              </a:tr>
              <a:tr h="324632">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重</a:t>
                      </a:r>
                      <a:r>
                        <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量</a:t>
                      </a:r>
                      <a:endPar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650g</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90278"/>
                  </a:ext>
                </a:extLst>
              </a:tr>
              <a:tr h="324632">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kumimoji="1" lang="ja-JP" altLang="en-US" sz="7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消費電力</a:t>
                      </a:r>
                      <a:endParaRPr kumimoji="1" lang="ja-JP" altLang="en-US" sz="7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5.6w</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3594718"/>
                  </a:ext>
                </a:extLst>
              </a:tr>
              <a:tr h="324632">
                <a:tc>
                  <a:txBody>
                    <a:bodyPr/>
                    <a:lstStyle/>
                    <a:p>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材</a:t>
                      </a:r>
                      <a:r>
                        <a:rPr kumimoji="1" lang="en-US"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質</a:t>
                      </a:r>
                      <a:endPar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アルミニウム</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4632">
                <a:tc>
                  <a:txBody>
                    <a:bodyPr/>
                    <a:lstStyle/>
                    <a:p>
                      <a:r>
                        <a:rPr kumimoji="1"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付属品</a:t>
                      </a: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BE4CB"/>
                    </a:solidFill>
                  </a:tcPr>
                </a:tc>
                <a:tc>
                  <a:txBody>
                    <a:bodyPr/>
                    <a:lstStyle/>
                    <a:p>
                      <a:pPr algn="l"/>
                      <a:r>
                        <a:rPr kumimoji="1" lang="en-US" altLang="ja-JP" sz="9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a:latin typeface="メイリオ" panose="020B0604030504040204" pitchFamily="50" charset="-128"/>
                          <a:ea typeface="メイリオ" panose="020B0604030504040204" pitchFamily="50" charset="-128"/>
                          <a:cs typeface="メイリオ" panose="020B0604030504040204" pitchFamily="50" charset="-128"/>
                        </a:rPr>
                        <a:t>天井クランプ</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144000" marT="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9" name="図 8">
            <a:extLst>
              <a:ext uri="{FF2B5EF4-FFF2-40B4-BE49-F238E27FC236}">
                <a16:creationId xmlns:a16="http://schemas.microsoft.com/office/drawing/2014/main" id="{76E88AB1-8FBF-3270-C911-2D9DEA6FB0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800" y="1408959"/>
            <a:ext cx="1997740" cy="1956691"/>
          </a:xfrm>
          <a:prstGeom prst="rect">
            <a:avLst/>
          </a:prstGeom>
        </p:spPr>
      </p:pic>
      <p:sp>
        <p:nvSpPr>
          <p:cNvPr id="10" name="正方形/長方形 9">
            <a:extLst>
              <a:ext uri="{FF2B5EF4-FFF2-40B4-BE49-F238E27FC236}">
                <a16:creationId xmlns:a16="http://schemas.microsoft.com/office/drawing/2014/main" id="{5726C93F-C430-4E3E-8024-52C231979766}"/>
              </a:ext>
            </a:extLst>
          </p:cNvPr>
          <p:cNvSpPr/>
          <p:nvPr/>
        </p:nvSpPr>
        <p:spPr>
          <a:xfrm>
            <a:off x="426451" y="8460877"/>
            <a:ext cx="3101740" cy="180024"/>
          </a:xfrm>
          <a:prstGeom prst="rect">
            <a:avLst/>
          </a:prstGeom>
          <a:solidFill>
            <a:srgbClr val="00B0F0">
              <a:alpha val="67000"/>
            </a:srgb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開発製造元</a:t>
            </a:r>
          </a:p>
        </p:txBody>
      </p:sp>
      <p:cxnSp>
        <p:nvCxnSpPr>
          <p:cNvPr id="15" name="直線コネクタ 14">
            <a:extLst>
              <a:ext uri="{FF2B5EF4-FFF2-40B4-BE49-F238E27FC236}">
                <a16:creationId xmlns:a16="http://schemas.microsoft.com/office/drawing/2014/main" id="{7D85EAE0-9A4E-F60D-A3C5-180BEB6945D3}"/>
              </a:ext>
            </a:extLst>
          </p:cNvPr>
          <p:cNvCxnSpPr/>
          <p:nvPr/>
        </p:nvCxnSpPr>
        <p:spPr>
          <a:xfrm>
            <a:off x="0" y="42039"/>
            <a:ext cx="7559675" cy="59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6B1CA97-2249-57A5-4200-C46F35BCDFE0}"/>
              </a:ext>
            </a:extLst>
          </p:cNvPr>
          <p:cNvCxnSpPr/>
          <p:nvPr/>
        </p:nvCxnSpPr>
        <p:spPr>
          <a:xfrm>
            <a:off x="2323" y="10657078"/>
            <a:ext cx="7559675" cy="593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26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81E932C6-D5FE-54D9-71B5-3730EB250514}"/>
              </a:ext>
            </a:extLst>
          </p:cNvPr>
          <p:cNvCxnSpPr>
            <a:cxnSpLocks/>
          </p:cNvCxnSpPr>
          <p:nvPr/>
        </p:nvCxnSpPr>
        <p:spPr>
          <a:xfrm>
            <a:off x="170324" y="1208584"/>
            <a:ext cx="7111562"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テキスト ボックス 3">
            <a:hlinkClick r:id="rId3"/>
            <a:extLst>
              <a:ext uri="{FF2B5EF4-FFF2-40B4-BE49-F238E27FC236}">
                <a16:creationId xmlns:a16="http://schemas.microsoft.com/office/drawing/2014/main" id="{E39DB6F1-8048-79B2-03A9-144D35C8CAD6}"/>
              </a:ext>
            </a:extLst>
          </p:cNvPr>
          <p:cNvSpPr txBox="1"/>
          <p:nvPr/>
        </p:nvSpPr>
        <p:spPr>
          <a:xfrm>
            <a:off x="525145" y="757027"/>
            <a:ext cx="6117919" cy="369332"/>
          </a:xfrm>
          <a:prstGeom prst="rect">
            <a:avLst/>
          </a:prstGeom>
          <a:noFill/>
        </p:spPr>
        <p:txBody>
          <a:bodyPr wrap="square" rtlCol="0">
            <a:spAutoFit/>
          </a:bodyPr>
          <a:lstStyle/>
          <a:p>
            <a:r>
              <a:rPr lang="ja-JP" altLang="en-US" b="1">
                <a:solidFill>
                  <a:schemeClr val="tx1">
                    <a:lumMod val="65000"/>
                    <a:lumOff val="35000"/>
                  </a:schemeClr>
                </a:solidFill>
                <a:effectLst>
                  <a:outerShdw blurRad="50800" dist="38100" dir="2700000" algn="tl" rotWithShape="0">
                    <a:prstClr val="black">
                      <a:alpha val="40000"/>
                    </a:prstClr>
                  </a:outerShdw>
                </a:effectLst>
                <a:latin typeface="+mn-ea"/>
              </a:rPr>
              <a:t>会社、営業所所在地</a:t>
            </a:r>
            <a:endParaRPr lang="ja-JP" altLang="en-US" dirty="0">
              <a:latin typeface="+mn-ea"/>
            </a:endParaRPr>
          </a:p>
        </p:txBody>
      </p:sp>
      <p:graphicFrame>
        <p:nvGraphicFramePr>
          <p:cNvPr id="5" name="表 4">
            <a:extLst>
              <a:ext uri="{FF2B5EF4-FFF2-40B4-BE49-F238E27FC236}">
                <a16:creationId xmlns:a16="http://schemas.microsoft.com/office/drawing/2014/main" id="{B1ECF777-CEB1-72E9-ED1D-814BF7D419B6}"/>
              </a:ext>
            </a:extLst>
          </p:cNvPr>
          <p:cNvGraphicFramePr>
            <a:graphicFrameLocks noGrp="1"/>
          </p:cNvGraphicFramePr>
          <p:nvPr/>
        </p:nvGraphicFramePr>
        <p:xfrm>
          <a:off x="3779838" y="6516914"/>
          <a:ext cx="3008473" cy="3700375"/>
        </p:xfrm>
        <a:graphic>
          <a:graphicData uri="http://schemas.openxmlformats.org/drawingml/2006/table">
            <a:tbl>
              <a:tblPr firstRow="1" bandRow="1">
                <a:tableStyleId>{9D7B26C5-4107-4FEC-AEDC-1716B250A1EF}</a:tableStyleId>
              </a:tblPr>
              <a:tblGrid>
                <a:gridCol w="682919">
                  <a:extLst>
                    <a:ext uri="{9D8B030D-6E8A-4147-A177-3AD203B41FA5}">
                      <a16:colId xmlns:a16="http://schemas.microsoft.com/office/drawing/2014/main" val="20000"/>
                    </a:ext>
                  </a:extLst>
                </a:gridCol>
                <a:gridCol w="2325554">
                  <a:extLst>
                    <a:ext uri="{9D8B030D-6E8A-4147-A177-3AD203B41FA5}">
                      <a16:colId xmlns:a16="http://schemas.microsoft.com/office/drawing/2014/main" val="20001"/>
                    </a:ext>
                  </a:extLst>
                </a:gridCol>
              </a:tblGrid>
              <a:tr h="614287">
                <a:tc>
                  <a:txBody>
                    <a:bodyPr/>
                    <a:lstStyle/>
                    <a:p>
                      <a:r>
                        <a:rPr kumimoji="1" lang="ja-JP" altLang="en-US" sz="1000" dirty="0"/>
                        <a:t>会社名</a:t>
                      </a:r>
                    </a:p>
                  </a:txBody>
                  <a:tcPr anchor="ctr"/>
                </a:tc>
                <a:tc>
                  <a:txBody>
                    <a:bodyPr/>
                    <a:lstStyle/>
                    <a:p>
                      <a:r>
                        <a:rPr kumimoji="1" lang="ja-JP" altLang="en-US" sz="1000"/>
                        <a:t>株式会社</a:t>
                      </a:r>
                      <a:r>
                        <a:rPr kumimoji="1" lang="en-US" altLang="ja-JP" sz="1000" dirty="0"/>
                        <a:t> SAIKYO</a:t>
                      </a:r>
                      <a:endParaRPr kumimoji="1" lang="ja-JP" altLang="en-US" sz="1000" dirty="0"/>
                    </a:p>
                  </a:txBody>
                  <a:tcPr anchor="ctr"/>
                </a:tc>
                <a:extLst>
                  <a:ext uri="{0D108BD9-81ED-4DB2-BD59-A6C34878D82A}">
                    <a16:rowId xmlns:a16="http://schemas.microsoft.com/office/drawing/2014/main" val="10000"/>
                  </a:ext>
                </a:extLst>
              </a:tr>
              <a:tr h="514348">
                <a:tc>
                  <a:txBody>
                    <a:bodyPr/>
                    <a:lstStyle/>
                    <a:p>
                      <a:r>
                        <a:rPr kumimoji="1" lang="en-US" altLang="ja-JP" sz="800" b="1" dirty="0"/>
                        <a:t> </a:t>
                      </a:r>
                      <a:r>
                        <a:rPr kumimoji="1" lang="ja-JP" altLang="en-US" sz="800" b="1"/>
                        <a:t>本</a:t>
                      </a:r>
                      <a:r>
                        <a:rPr kumimoji="1" lang="en-US" altLang="ja-JP" sz="800" b="1" dirty="0"/>
                        <a:t>     </a:t>
                      </a:r>
                      <a:r>
                        <a:rPr kumimoji="1" lang="ja-JP" altLang="en-US" sz="800" b="1"/>
                        <a:t>社　　　</a:t>
                      </a:r>
                      <a:endParaRPr kumimoji="1" lang="ja-JP" altLang="en-US" sz="800" b="1" dirty="0"/>
                    </a:p>
                  </a:txBody>
                  <a:tcPr anchor="ctr"/>
                </a:tc>
                <a:tc>
                  <a:txBody>
                    <a:bodyPr/>
                    <a:lstStyle/>
                    <a:p>
                      <a:r>
                        <a:rPr kumimoji="1" lang="ja-JP" altLang="en-US" sz="900"/>
                        <a:t>茨城県水戸市平須町</a:t>
                      </a:r>
                      <a:r>
                        <a:rPr kumimoji="1" lang="en-US" altLang="ja-JP" sz="1000" dirty="0"/>
                        <a:t>1822-285</a:t>
                      </a:r>
                    </a:p>
                  </a:txBody>
                  <a:tcPr anchor="ctr"/>
                </a:tc>
                <a:extLst>
                  <a:ext uri="{0D108BD9-81ED-4DB2-BD59-A6C34878D82A}">
                    <a16:rowId xmlns:a16="http://schemas.microsoft.com/office/drawing/2014/main" val="10001"/>
                  </a:ext>
                </a:extLst>
              </a:tr>
              <a:tr h="514348">
                <a:tc>
                  <a:txBody>
                    <a:bodyPr/>
                    <a:lstStyle/>
                    <a:p>
                      <a:r>
                        <a:rPr kumimoji="1" lang="ja-JP" altLang="en-US" sz="1000" b="1"/>
                        <a:t>営業所</a:t>
                      </a:r>
                      <a:endParaRPr kumimoji="1" lang="ja-JP" altLang="en-US" sz="1000" b="1" dirty="0"/>
                    </a:p>
                  </a:txBody>
                  <a:tcPr anchor="ctr"/>
                </a:tc>
                <a:tc>
                  <a:txBody>
                    <a:bodyPr/>
                    <a:lstStyle/>
                    <a:p>
                      <a:r>
                        <a:rPr kumimoji="1" lang="ja-JP" altLang="en-US" sz="1000"/>
                        <a:t>茨城県水戸市杉崎町</a:t>
                      </a:r>
                      <a:r>
                        <a:rPr kumimoji="1" lang="en-US" altLang="ja-JP" sz="1000" dirty="0"/>
                        <a:t>926</a:t>
                      </a:r>
                      <a:endParaRPr kumimoji="1" lang="ja-JP" altLang="en-US" sz="1000"/>
                    </a:p>
                  </a:txBody>
                  <a:tcPr anchor="ctr"/>
                </a:tc>
                <a:extLst>
                  <a:ext uri="{0D108BD9-81ED-4DB2-BD59-A6C34878D82A}">
                    <a16:rowId xmlns:a16="http://schemas.microsoft.com/office/drawing/2014/main" val="10002"/>
                  </a:ext>
                </a:extLst>
              </a:tr>
              <a:tr h="514348">
                <a:tc>
                  <a:txBody>
                    <a:bodyPr/>
                    <a:lstStyle/>
                    <a:p>
                      <a:pPr algn="l"/>
                      <a:r>
                        <a:rPr kumimoji="1" lang="en-US" altLang="ja-JP" sz="1000" dirty="0"/>
                        <a:t>   T E L</a:t>
                      </a:r>
                      <a:endParaRPr kumimoji="1" lang="ja-JP" altLang="en-US" sz="1000" dirty="0"/>
                    </a:p>
                  </a:txBody>
                  <a:tcPr/>
                </a:tc>
                <a:tc>
                  <a:txBody>
                    <a:bodyPr/>
                    <a:lstStyle/>
                    <a:p>
                      <a:pPr algn="l"/>
                      <a:r>
                        <a:rPr kumimoji="1" lang="en-US" altLang="ja-JP" sz="1000" dirty="0"/>
                        <a:t>029-297-4411</a:t>
                      </a:r>
                    </a:p>
                  </a:txBody>
                  <a:tcPr/>
                </a:tc>
                <a:extLst>
                  <a:ext uri="{0D108BD9-81ED-4DB2-BD59-A6C34878D82A}">
                    <a16:rowId xmlns:a16="http://schemas.microsoft.com/office/drawing/2014/main" val="1770535481"/>
                  </a:ext>
                </a:extLst>
              </a:tr>
              <a:tr h="514348">
                <a:tc>
                  <a:txBody>
                    <a:bodyPr/>
                    <a:lstStyle/>
                    <a:p>
                      <a:r>
                        <a:rPr kumimoji="1" lang="en-US" altLang="ja-JP" sz="1000" dirty="0"/>
                        <a:t>   F A X</a:t>
                      </a:r>
                      <a:endParaRPr kumimoji="1" lang="ja-JP" altLang="en-US" sz="1000" dirty="0"/>
                    </a:p>
                  </a:txBody>
                  <a:tcPr anchor="ctr"/>
                </a:tc>
                <a:tc>
                  <a:txBody>
                    <a:bodyPr/>
                    <a:lstStyle/>
                    <a:p>
                      <a:r>
                        <a:rPr kumimoji="1" lang="en-US" altLang="ja-JP" sz="1000" dirty="0"/>
                        <a:t>029-297-2855</a:t>
                      </a:r>
                    </a:p>
                  </a:txBody>
                  <a:tcPr anchor="ctr"/>
                </a:tc>
                <a:extLst>
                  <a:ext uri="{0D108BD9-81ED-4DB2-BD59-A6C34878D82A}">
                    <a16:rowId xmlns:a16="http://schemas.microsoft.com/office/drawing/2014/main" val="10003"/>
                  </a:ext>
                </a:extLst>
              </a:tr>
              <a:tr h="514348">
                <a:tc>
                  <a:txBody>
                    <a:bodyPr/>
                    <a:lstStyle/>
                    <a:p>
                      <a:r>
                        <a:rPr kumimoji="1" lang="en-US" altLang="ja-JP" sz="1000" dirty="0"/>
                        <a:t>   WEB</a:t>
                      </a:r>
                    </a:p>
                  </a:txBody>
                  <a:tcPr anchor="ctr"/>
                </a:tc>
                <a:tc>
                  <a:txBody>
                    <a:bodyPr/>
                    <a:lstStyle/>
                    <a:p>
                      <a:r>
                        <a:rPr kumimoji="1" lang="en" altLang="ja-JP" sz="1000" dirty="0"/>
                        <a:t>https://</a:t>
                      </a:r>
                      <a:r>
                        <a:rPr kumimoji="1" lang="en" altLang="ja-JP" sz="1000" dirty="0" err="1"/>
                        <a:t>www.saikyo-mito.com</a:t>
                      </a:r>
                      <a:r>
                        <a:rPr kumimoji="1" lang="en" altLang="ja-JP" sz="1000" dirty="0"/>
                        <a:t>/</a:t>
                      </a:r>
                      <a:endParaRPr kumimoji="1" lang="ja-JP" altLang="en-US" sz="1000" dirty="0"/>
                    </a:p>
                  </a:txBody>
                  <a:tcPr anchor="ctr"/>
                </a:tc>
                <a:extLst>
                  <a:ext uri="{0D108BD9-81ED-4DB2-BD59-A6C34878D82A}">
                    <a16:rowId xmlns:a16="http://schemas.microsoft.com/office/drawing/2014/main" val="10004"/>
                  </a:ext>
                </a:extLst>
              </a:tr>
              <a:tr h="514348">
                <a:tc>
                  <a:txBody>
                    <a:bodyPr/>
                    <a:lstStyle/>
                    <a:p>
                      <a:r>
                        <a:rPr kumimoji="1" lang="en-US" altLang="ja-JP" sz="1000" dirty="0"/>
                        <a:t>   E-mail</a:t>
                      </a:r>
                      <a:endParaRPr kumimoji="1" lang="ja-JP" altLang="en-US" sz="1000" dirty="0"/>
                    </a:p>
                  </a:txBody>
                  <a:tcPr anchor="ctr"/>
                </a:tc>
                <a:tc>
                  <a:txBody>
                    <a:bodyPr/>
                    <a:lstStyle/>
                    <a:p>
                      <a:r>
                        <a:rPr kumimoji="1" lang="en-US" altLang="ja-JP" sz="1000" dirty="0" err="1"/>
                        <a:t>saikyo@saikyo-mito.com</a:t>
                      </a:r>
                      <a:endParaRPr kumimoji="1" lang="ja-JP" altLang="en-US" sz="1000"/>
                    </a:p>
                  </a:txBody>
                  <a:tcPr anchor="ctr"/>
                </a:tc>
                <a:extLst>
                  <a:ext uri="{0D108BD9-81ED-4DB2-BD59-A6C34878D82A}">
                    <a16:rowId xmlns:a16="http://schemas.microsoft.com/office/drawing/2014/main" val="10005"/>
                  </a:ext>
                </a:extLst>
              </a:tr>
            </a:tbl>
          </a:graphicData>
        </a:graphic>
      </p:graphicFrame>
      <p:pic>
        <p:nvPicPr>
          <p:cNvPr id="6" name="図 5">
            <a:extLst>
              <a:ext uri="{FF2B5EF4-FFF2-40B4-BE49-F238E27FC236}">
                <a16:creationId xmlns:a16="http://schemas.microsoft.com/office/drawing/2014/main" id="{8606A224-164A-A8FC-CA11-919ADAF51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30" y="2327921"/>
            <a:ext cx="2836816" cy="2925467"/>
          </a:xfrm>
          <a:prstGeom prst="rect">
            <a:avLst/>
          </a:prstGeom>
          <a:effectLst>
            <a:outerShdw blurRad="187027" dist="38100" dir="2700000" sx="102000" sy="102000" algn="tl" rotWithShape="0">
              <a:prstClr val="black">
                <a:alpha val="40000"/>
              </a:prstClr>
            </a:outerShdw>
          </a:effectLst>
        </p:spPr>
      </p:pic>
      <p:pic>
        <p:nvPicPr>
          <p:cNvPr id="7" name="図 6">
            <a:extLst>
              <a:ext uri="{FF2B5EF4-FFF2-40B4-BE49-F238E27FC236}">
                <a16:creationId xmlns:a16="http://schemas.microsoft.com/office/drawing/2014/main" id="{5CB6C40B-F119-D42A-212E-6EB017F71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1495" y="2327920"/>
            <a:ext cx="2836816" cy="2935867"/>
          </a:xfrm>
          <a:prstGeom prst="rect">
            <a:avLst/>
          </a:prstGeom>
          <a:effectLst>
            <a:outerShdw blurRad="177800" dist="38100" dir="2700000" sx="102000" sy="102000" algn="tl" rotWithShape="0">
              <a:prstClr val="black">
                <a:alpha val="40000"/>
              </a:prstClr>
            </a:outerShdw>
          </a:effectLst>
        </p:spPr>
      </p:pic>
      <p:sp>
        <p:nvSpPr>
          <p:cNvPr id="8" name="テキスト ボックス 7">
            <a:extLst>
              <a:ext uri="{FF2B5EF4-FFF2-40B4-BE49-F238E27FC236}">
                <a16:creationId xmlns:a16="http://schemas.microsoft.com/office/drawing/2014/main" id="{E75FFF13-3AF9-33CA-38E1-6C5062C00C7F}"/>
              </a:ext>
            </a:extLst>
          </p:cNvPr>
          <p:cNvSpPr txBox="1"/>
          <p:nvPr/>
        </p:nvSpPr>
        <p:spPr>
          <a:xfrm>
            <a:off x="1553223" y="1647125"/>
            <a:ext cx="528631" cy="276999"/>
          </a:xfrm>
          <a:prstGeom prst="rect">
            <a:avLst/>
          </a:prstGeom>
          <a:noFill/>
        </p:spPr>
        <p:txBody>
          <a:bodyPr wrap="square" rtlCol="0">
            <a:spAutoFit/>
          </a:bodyPr>
          <a:lstStyle/>
          <a:p>
            <a:r>
              <a:rPr lang="ja-JP" altLang="en-US" sz="1200" b="1">
                <a:effectLst>
                  <a:outerShdw blurRad="50800" dist="38100" dir="2700000" algn="tl" rotWithShape="0">
                    <a:prstClr val="black">
                      <a:alpha val="40000"/>
                    </a:prstClr>
                  </a:outerShdw>
                </a:effectLst>
                <a:latin typeface="HGMaruGothicMPRO" panose="020F0600000000000000" pitchFamily="34" charset="-128"/>
                <a:ea typeface="HGMaruGothicMPRO" panose="020F0600000000000000" pitchFamily="34" charset="-128"/>
              </a:rPr>
              <a:t>本社</a:t>
            </a:r>
          </a:p>
        </p:txBody>
      </p:sp>
      <p:sp>
        <p:nvSpPr>
          <p:cNvPr id="9" name="テキスト ボックス 8">
            <a:extLst>
              <a:ext uri="{FF2B5EF4-FFF2-40B4-BE49-F238E27FC236}">
                <a16:creationId xmlns:a16="http://schemas.microsoft.com/office/drawing/2014/main" id="{90CD7697-C46E-85A1-A76C-265B0B8FA7A7}"/>
              </a:ext>
            </a:extLst>
          </p:cNvPr>
          <p:cNvSpPr txBox="1"/>
          <p:nvPr/>
        </p:nvSpPr>
        <p:spPr>
          <a:xfrm>
            <a:off x="4783711" y="1647125"/>
            <a:ext cx="1024221" cy="276999"/>
          </a:xfrm>
          <a:prstGeom prst="rect">
            <a:avLst/>
          </a:prstGeom>
          <a:noFill/>
        </p:spPr>
        <p:txBody>
          <a:bodyPr wrap="square" rtlCol="0">
            <a:spAutoFit/>
          </a:bodyPr>
          <a:lstStyle/>
          <a:p>
            <a:r>
              <a:rPr lang="ja-JP" altLang="en-US" sz="1200" b="1">
                <a:effectLst>
                  <a:outerShdw blurRad="50800" dist="38100" dir="2700000" algn="tl" rotWithShape="0">
                    <a:prstClr val="black">
                      <a:alpha val="40000"/>
                    </a:prstClr>
                  </a:outerShdw>
                </a:effectLst>
              </a:rPr>
              <a:t>杉崎事務所</a:t>
            </a:r>
          </a:p>
        </p:txBody>
      </p:sp>
      <p:cxnSp>
        <p:nvCxnSpPr>
          <p:cNvPr id="13" name="直線コネクタ 12">
            <a:extLst>
              <a:ext uri="{FF2B5EF4-FFF2-40B4-BE49-F238E27FC236}">
                <a16:creationId xmlns:a16="http://schemas.microsoft.com/office/drawing/2014/main" id="{49367564-8AEE-DF5A-D799-9E927547B7B3}"/>
              </a:ext>
            </a:extLst>
          </p:cNvPr>
          <p:cNvCxnSpPr/>
          <p:nvPr/>
        </p:nvCxnSpPr>
        <p:spPr>
          <a:xfrm>
            <a:off x="-4305" y="39352"/>
            <a:ext cx="7559675" cy="59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EFB2B430-DE8D-A389-03E4-154C7518A31D}"/>
              </a:ext>
            </a:extLst>
          </p:cNvPr>
          <p:cNvCxnSpPr/>
          <p:nvPr/>
        </p:nvCxnSpPr>
        <p:spPr>
          <a:xfrm>
            <a:off x="0" y="10654342"/>
            <a:ext cx="7559675" cy="593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03696394-2D85-0A2D-C48E-C21BDCFA98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130" y="6178982"/>
            <a:ext cx="2836816" cy="4009684"/>
          </a:xfrm>
          <a:prstGeom prst="rect">
            <a:avLst/>
          </a:prstGeom>
        </p:spPr>
      </p:pic>
    </p:spTree>
    <p:extLst>
      <p:ext uri="{BB962C8B-B14F-4D97-AF65-F5344CB8AC3E}">
        <p14:creationId xmlns:p14="http://schemas.microsoft.com/office/powerpoint/2010/main" val="12736900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TotalTime>
  <Words>400</Words>
  <Application>Microsoft Macintosh PowerPoint</Application>
  <PresentationFormat>ユーザー設定</PresentationFormat>
  <Paragraphs>93</Paragraphs>
  <Slides>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HGMaruGothicMPRO</vt:lpstr>
      <vt:lpstr>ＭＳ Ｐゴシック</vt:lpstr>
      <vt:lpstr>open sans</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Microsoft Office User</cp:lastModifiedBy>
  <cp:revision>29</cp:revision>
  <cp:lastPrinted>2023-05-23T04:59:01Z</cp:lastPrinted>
  <dcterms:created xsi:type="dcterms:W3CDTF">2015-05-11T08:17:44Z</dcterms:created>
  <dcterms:modified xsi:type="dcterms:W3CDTF">2025-03-27T23:33:38Z</dcterms:modified>
</cp:coreProperties>
</file>